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ommentAuthors.xml" ContentType="application/vnd.openxmlformats-officedocument.presentationml.commentAuthors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charts/chart16.xml" ContentType="application/vnd.openxmlformats-officedocument.drawingml.char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7" r:id="rId1"/>
  </p:sldMasterIdLst>
  <p:notesMasterIdLst>
    <p:notesMasterId r:id="rId42"/>
  </p:notesMasterIdLst>
  <p:sldIdLst>
    <p:sldId id="256" r:id="rId2"/>
    <p:sldId id="532" r:id="rId3"/>
    <p:sldId id="533" r:id="rId4"/>
    <p:sldId id="565" r:id="rId5"/>
    <p:sldId id="391" r:id="rId6"/>
    <p:sldId id="361" r:id="rId7"/>
    <p:sldId id="456" r:id="rId8"/>
    <p:sldId id="399" r:id="rId9"/>
    <p:sldId id="530" r:id="rId10"/>
    <p:sldId id="401" r:id="rId11"/>
    <p:sldId id="457" r:id="rId12"/>
    <p:sldId id="421" r:id="rId13"/>
    <p:sldId id="422" r:id="rId14"/>
    <p:sldId id="458" r:id="rId15"/>
    <p:sldId id="459" r:id="rId16"/>
    <p:sldId id="463" r:id="rId17"/>
    <p:sldId id="465" r:id="rId18"/>
    <p:sldId id="466" r:id="rId19"/>
    <p:sldId id="467" r:id="rId20"/>
    <p:sldId id="468" r:id="rId21"/>
    <p:sldId id="469" r:id="rId22"/>
    <p:sldId id="471" r:id="rId23"/>
    <p:sldId id="472" r:id="rId24"/>
    <p:sldId id="474" r:id="rId25"/>
    <p:sldId id="477" r:id="rId26"/>
    <p:sldId id="478" r:id="rId27"/>
    <p:sldId id="480" r:id="rId28"/>
    <p:sldId id="503" r:id="rId29"/>
    <p:sldId id="535" r:id="rId30"/>
    <p:sldId id="536" r:id="rId31"/>
    <p:sldId id="540" r:id="rId32"/>
    <p:sldId id="563" r:id="rId33"/>
    <p:sldId id="541" r:id="rId34"/>
    <p:sldId id="542" r:id="rId35"/>
    <p:sldId id="564" r:id="rId36"/>
    <p:sldId id="558" r:id="rId37"/>
    <p:sldId id="547" r:id="rId38"/>
    <p:sldId id="548" r:id="rId39"/>
    <p:sldId id="385" r:id="rId40"/>
    <p:sldId id="386" r:id="rId41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ola" initials="o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FF33"/>
    <a:srgbClr val="CC9900"/>
    <a:srgbClr val="FF0000"/>
    <a:srgbClr val="660033"/>
    <a:srgbClr val="FF9900"/>
    <a:srgbClr val="333300"/>
    <a:srgbClr val="FFFFCC"/>
    <a:srgbClr val="663300"/>
    <a:srgbClr val="000099"/>
    <a:srgbClr val="33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976" autoAdjust="0"/>
    <p:restoredTop sz="94660"/>
  </p:normalViewPr>
  <p:slideViewPr>
    <p:cSldViewPr>
      <p:cViewPr>
        <p:scale>
          <a:sx n="70" d="100"/>
          <a:sy n="70" d="100"/>
        </p:scale>
        <p:origin x="-1290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Olga\Documents\AIMEC%202013\ESTUDIOS%20APROBADOS%202013\FERIA%20DEL%20LIBRO%202013\FINAL\CUADROS%20FERIA%20AGOSTO-SET%202013%20final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lga\Documents\AIMEC%202013\ESTUDIOS%20APROBADOS%202013\FERIA%20DEL%20LIBRO%202013\FINAL\CUADROS%20FIL%20ENCUESTA%20AGOSTO%202013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lga\Documents\AIMEC%202013\ESTUDIOS%20APROBADOS%202013\FERIA%20DEL%20LIBRO%202013\FINAL\CUADROS%20FIL%20ENCUESTA%20AGOSTO%202013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lga\Documents\AIMEC%202013\ESTUDIOS%20APROBADOS%202013\FERIA%20DEL%20LIBRO%202013\FINAL\CUADROS%20FIL%20ENCUESTA%20AGOSTO%202013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lga\Documents\AIMEC%202013\ESTUDIOS%20APROBADOS%202013\FERIA%20DEL%20LIBRO%202013\FINAL\CUADROS%20FIL%20ENCUESTA%20AGOSTO%202013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lga\Documents\AIMEC%202013\ESTUDIOS%20APROBADOS%202013\FERIA%20DEL%20LIBRO%202013\FINAL\CUADROS%20FIL%20ENCUESTA%20AGOSTO%202013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Olga\Documents\AIMEC%202013\ESTUDIOS%20APROBADOS%202013\FERIA%20DEL%20LIBRO%202013\FINAL\CUADROS%20FIL%20ENCUESTA%20AGOSTO%202013.xlsx" TargetMode="External"/><Relationship Id="rId1" Type="http://schemas.openxmlformats.org/officeDocument/2006/relationships/themeOverride" Target="../theme/themeOverride3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Olga\Documents\AIMEC%202013\ESTUDIOS%20APROBADOS%202013\FERIA%20DEL%20LIBRO%202013\FINAL\CUADROS%20FIL%20ENCUESTA%20AGOSTO%202013.xlsx" TargetMode="External"/><Relationship Id="rId1" Type="http://schemas.openxmlformats.org/officeDocument/2006/relationships/themeOverride" Target="../theme/themeOverride4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1.xlsx"/><Relationship Id="rId1" Type="http://schemas.openxmlformats.org/officeDocument/2006/relationships/themeOverride" Target="../theme/themeOverride5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2.xlsx"/><Relationship Id="rId1" Type="http://schemas.openxmlformats.org/officeDocument/2006/relationships/themeOverride" Target="../theme/themeOverride6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3.xlsx"/><Relationship Id="rId1" Type="http://schemas.openxmlformats.org/officeDocument/2006/relationships/themeOverride" Target="../theme/themeOverride7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lga\Documents\AIMEC%202013\ESTUDIOS%20APROBADOS%202013\FERIA%20DEL%20LIBRO%202013\FINAL\CUADROS%20FERIA%20AGOSTO-SET%202013%20fina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lga\Documents\AIMEC%202013\ESTUDIOS%20APROBADOS%202013\FERIA%20DEL%20LIBRO%202013\FINAL\CUADROS%20FERIA%20AGOSTO-SET%202013%20fina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lga\Documents\AIMEC%202013\ESTUDIOS%20APROBADOS%202013\FERIA%20DEL%20LIBRO%202013\FINAL\CUADROS%20FERIA%20AGOSTO-SET%202013%20final%20V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lga\Documents\AIMEC%202013\ESTUDIOS%20APROBADOS%202013\FERIA%20DEL%20LIBRO%202013\FINAL\CUADROS%20FERIA%20AGOSTO-SET%202013%20final%20V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lga\Documents\AIMEC%202013\ESTUDIOS%20APROBADOS%202013\FERIA%20DEL%20LIBRO%202013\FINAL\CUADROS%20FIL%20ENCUESTA%20AGOSTO%202013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lga\Documents\AIMEC%202013\ESTUDIOS%20APROBADOS%202013\FERIA%20DEL%20LIBRO%202013\FINAL\CUADROS%20FIL%20ENCUESTA%20AGOSTO%202013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lga\Documents\AIMEC%202013\ESTUDIOS%20APROBADOS%202013\FERIA%20DEL%20LIBRO%202013\FINAL\CUADROS%20FIL%20ENCUESTA%20AGOSTO%202013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Olga\Documents\AIMEC%202013\ESTUDIOS%20APROBADOS%202013\FERIA%20DEL%20LIBRO%202013\FINAL\CUADROS%20FIL%20ENCUESTA%20AGOSTO%202013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R"/>
  <c:clrMapOvr bg1="lt1" tx1="dk1" bg2="lt2" tx2="dk2" accent1="accent1" accent2="accent2" accent3="accent3" accent4="accent4" accent5="accent5" accent6="accent6" hlink="hlink" folHlink="folHlink"/>
  <c:pivotSource>
    <c:name>[CUADROS FERIA AGOSTO-SET 2013 final.xlsx]V x D!Tabla dinámica6</c:name>
    <c:fmtId val="15"/>
  </c:pivotSource>
  <c:chart>
    <c:pivotFmts>
      <c:pivotFmt>
        <c:idx val="0"/>
      </c:pivotFmt>
      <c:pivotFmt>
        <c:idx val="1"/>
        <c:spPr>
          <a:ln>
            <a:noFill/>
          </a:ln>
        </c:spPr>
        <c:marker>
          <c:spPr>
            <a:noFill/>
            <a:ln>
              <a:noFill/>
            </a:ln>
          </c:spPr>
        </c:marker>
      </c:pivotFmt>
      <c:pivotFmt>
        <c:idx val="2"/>
      </c:pivotFmt>
      <c:pivotFmt>
        <c:idx val="3"/>
        <c:spPr>
          <a:ln>
            <a:noFill/>
          </a:ln>
        </c:spPr>
        <c:marker>
          <c:spPr>
            <a:noFill/>
            <a:ln>
              <a:noFill/>
            </a:ln>
          </c:spPr>
        </c:marker>
      </c:pivotFmt>
      <c:pivotFmt>
        <c:idx val="4"/>
      </c:pivotFmt>
      <c:pivotFmt>
        <c:idx val="5"/>
        <c:spPr>
          <a:ln>
            <a:noFill/>
          </a:ln>
        </c:spPr>
        <c:marker>
          <c:spPr>
            <a:noFill/>
            <a:ln>
              <a:noFill/>
            </a:ln>
          </c:spPr>
        </c:marker>
      </c:pivotFmt>
    </c:pivotFmts>
    <c:plotArea>
      <c:layout/>
      <c:lineChart>
        <c:grouping val="standard"/>
        <c:ser>
          <c:idx val="0"/>
          <c:order val="0"/>
          <c:tx>
            <c:strRef>
              <c:f>'V x D'!$B$7:$B$8</c:f>
              <c:strCache>
                <c:ptCount val="1"/>
                <c:pt idx="0">
                  <c:v>n</c:v>
                </c:pt>
              </c:strCache>
            </c:strRef>
          </c:tx>
          <c:spPr>
            <a:ln w="57150"/>
          </c:spPr>
          <c:marker>
            <c:spPr>
              <a:solidFill>
                <a:srgbClr val="0070C0"/>
              </a:solidFill>
              <a:ln w="57150"/>
            </c:spPr>
          </c:marker>
          <c:dLbls>
            <c:dLbl>
              <c:idx val="0"/>
              <c:layout>
                <c:manualLayout>
                  <c:x val="-4.5522602997426088E-2"/>
                  <c:y val="-7.3000727191928183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3.3665843851150068E-2"/>
                  <c:y val="0.10657527951439739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4.9968887677279562E-2"/>
                  <c:y val="9.0541707487046902E-2"/>
                </c:manualLayout>
              </c:layout>
              <c:dLblPos val="r"/>
              <c:showVal val="1"/>
            </c:dLbl>
            <c:dLbl>
              <c:idx val="7"/>
              <c:layout>
                <c:manualLayout>
                  <c:x val="-4.4040508104141569E-2"/>
                  <c:y val="0.10336856510892727"/>
                </c:manualLayout>
              </c:layout>
              <c:dLblPos val="r"/>
              <c:showVal val="1"/>
            </c:dLbl>
            <c:dLblPos val="t"/>
            <c:showVal val="1"/>
          </c:dLbls>
          <c:cat>
            <c:strRef>
              <c:f>'V x D'!$A$9:$A$19</c:f>
              <c:strCache>
                <c:ptCount val="10"/>
                <c:pt idx="0">
                  <c:v>23/08/2013</c:v>
                </c:pt>
                <c:pt idx="1">
                  <c:v>24/08/2013</c:v>
                </c:pt>
                <c:pt idx="2">
                  <c:v>25/08/2013</c:v>
                </c:pt>
                <c:pt idx="3">
                  <c:v>26/08/2013</c:v>
                </c:pt>
                <c:pt idx="4">
                  <c:v>27/08/2013</c:v>
                </c:pt>
                <c:pt idx="5">
                  <c:v>28/08/2013</c:v>
                </c:pt>
                <c:pt idx="6">
                  <c:v>29/08/2013</c:v>
                </c:pt>
                <c:pt idx="7">
                  <c:v>30/08/2013</c:v>
                </c:pt>
                <c:pt idx="8">
                  <c:v>31/08/2013</c:v>
                </c:pt>
                <c:pt idx="9">
                  <c:v>01/09/2013</c:v>
                </c:pt>
              </c:strCache>
            </c:strRef>
          </c:cat>
          <c:val>
            <c:numRef>
              <c:f>'V x D'!$B$9:$B$19</c:f>
              <c:numCache>
                <c:formatCode>#,##0</c:formatCode>
                <c:ptCount val="10"/>
                <c:pt idx="0">
                  <c:v>3797</c:v>
                </c:pt>
                <c:pt idx="1">
                  <c:v>6869</c:v>
                </c:pt>
                <c:pt idx="2">
                  <c:v>11229</c:v>
                </c:pt>
                <c:pt idx="3">
                  <c:v>4105</c:v>
                </c:pt>
                <c:pt idx="4">
                  <c:v>4414</c:v>
                </c:pt>
                <c:pt idx="5">
                  <c:v>5053</c:v>
                </c:pt>
                <c:pt idx="6">
                  <c:v>6391</c:v>
                </c:pt>
                <c:pt idx="7">
                  <c:v>5536</c:v>
                </c:pt>
                <c:pt idx="8">
                  <c:v>9143</c:v>
                </c:pt>
                <c:pt idx="9">
                  <c:v>8803</c:v>
                </c:pt>
              </c:numCache>
            </c:numRef>
          </c:val>
        </c:ser>
        <c:ser>
          <c:idx val="1"/>
          <c:order val="1"/>
          <c:tx>
            <c:strRef>
              <c:f>'V x D'!$C$7:$C$8</c:f>
              <c:strCache>
                <c:ptCount val="1"/>
                <c:pt idx="0">
                  <c:v>%</c:v>
                </c:pt>
              </c:strCache>
            </c:strRef>
          </c:tx>
          <c:spPr>
            <a:ln>
              <a:noFill/>
            </a:ln>
          </c:spPr>
          <c:marker>
            <c:spPr>
              <a:noFill/>
              <a:ln>
                <a:noFill/>
              </a:ln>
            </c:spPr>
          </c:marker>
          <c:cat>
            <c:strRef>
              <c:f>'V x D'!$A$9:$A$19</c:f>
              <c:strCache>
                <c:ptCount val="10"/>
                <c:pt idx="0">
                  <c:v>23/08/2013</c:v>
                </c:pt>
                <c:pt idx="1">
                  <c:v>24/08/2013</c:v>
                </c:pt>
                <c:pt idx="2">
                  <c:v>25/08/2013</c:v>
                </c:pt>
                <c:pt idx="3">
                  <c:v>26/08/2013</c:v>
                </c:pt>
                <c:pt idx="4">
                  <c:v>27/08/2013</c:v>
                </c:pt>
                <c:pt idx="5">
                  <c:v>28/08/2013</c:v>
                </c:pt>
                <c:pt idx="6">
                  <c:v>29/08/2013</c:v>
                </c:pt>
                <c:pt idx="7">
                  <c:v>30/08/2013</c:v>
                </c:pt>
                <c:pt idx="8">
                  <c:v>31/08/2013</c:v>
                </c:pt>
                <c:pt idx="9">
                  <c:v>01/09/2013</c:v>
                </c:pt>
              </c:strCache>
            </c:strRef>
          </c:cat>
          <c:val>
            <c:numRef>
              <c:f>'V x D'!$C$9:$C$19</c:f>
              <c:numCache>
                <c:formatCode>0%</c:formatCode>
                <c:ptCount val="10"/>
                <c:pt idx="0">
                  <c:v>5.8111417202326314E-2</c:v>
                </c:pt>
                <c:pt idx="1">
                  <c:v>0.10512702785430059</c:v>
                </c:pt>
                <c:pt idx="2">
                  <c:v>0.17185491276400366</c:v>
                </c:pt>
                <c:pt idx="3">
                  <c:v>6.2825221916131033E-2</c:v>
                </c:pt>
                <c:pt idx="4">
                  <c:v>6.755433119069483E-2</c:v>
                </c:pt>
                <c:pt idx="5">
                  <c:v>7.7333945515763711E-2</c:v>
                </c:pt>
                <c:pt idx="6">
                  <c:v>9.7811447811447808E-2</c:v>
                </c:pt>
                <c:pt idx="7">
                  <c:v>8.4726048362412071E-2</c:v>
                </c:pt>
                <c:pt idx="8">
                  <c:v>0.13992959902050811</c:v>
                </c:pt>
                <c:pt idx="9">
                  <c:v>0.13472604836241203</c:v>
                </c:pt>
              </c:numCache>
            </c:numRef>
          </c:val>
        </c:ser>
        <c:dLbls/>
        <c:marker val="1"/>
        <c:axId val="76833152"/>
        <c:axId val="76835072"/>
      </c:lineChart>
      <c:catAx>
        <c:axId val="76833152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CR" dirty="0" smtClean="0"/>
                  <a:t>FECHA</a:t>
                </a:r>
                <a:endParaRPr lang="es-CR" dirty="0"/>
              </a:p>
            </c:rich>
          </c:tx>
        </c:title>
        <c:tickLblPos val="nextTo"/>
        <c:txPr>
          <a:bodyPr/>
          <a:lstStyle/>
          <a:p>
            <a:pPr>
              <a:defRPr sz="1100"/>
            </a:pPr>
            <a:endParaRPr lang="es-CR"/>
          </a:p>
        </c:txPr>
        <c:crossAx val="76835072"/>
        <c:crosses val="autoZero"/>
        <c:auto val="1"/>
        <c:lblAlgn val="ctr"/>
        <c:lblOffset val="100"/>
      </c:catAx>
      <c:valAx>
        <c:axId val="76835072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MX" dirty="0" smtClean="0"/>
                  <a:t>VISITAS</a:t>
                </a:r>
                <a:endParaRPr lang="es-CR" dirty="0"/>
              </a:p>
            </c:rich>
          </c:tx>
        </c:title>
        <c:numFmt formatCode="#,##0" sourceLinked="1"/>
        <c:tickLblPos val="nextTo"/>
        <c:txPr>
          <a:bodyPr/>
          <a:lstStyle/>
          <a:p>
            <a:pPr>
              <a:defRPr sz="1200"/>
            </a:pPr>
            <a:endParaRPr lang="es-CR"/>
          </a:p>
        </c:txPr>
        <c:crossAx val="76833152"/>
        <c:crosses val="autoZero"/>
        <c:crossBetween val="between"/>
      </c:valAx>
    </c:plotArea>
    <c:plotVisOnly val="1"/>
    <c:dispBlanksAs val="gap"/>
  </c:chart>
  <c:spPr>
    <a:ln>
      <a:noFill/>
    </a:ln>
  </c:spPr>
  <c:txPr>
    <a:bodyPr/>
    <a:lstStyle/>
    <a:p>
      <a:pPr>
        <a:defRPr sz="1600"/>
      </a:pPr>
      <a:endParaRPr lang="es-CR"/>
    </a:p>
  </c:txPr>
  <c:externalData r:id="rId2"/>
  <c:extLst>
    <c:ext xmlns:c14="http://schemas.microsoft.com/office/drawing/2007/8/2/chart" uri="{781A3756-C4B2-4CAC-9D66-4F8BD8637D16}">
      <c14:pivotOptions>
        <c14:dropZoneFilter val="1"/>
        <c14:dropZoneCategories val="1"/>
        <c14:dropZonesVisible val="1"/>
      </c14:pivotOptions>
    </c:ext>
  </c:extLst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R"/>
  <c:style val="25"/>
  <c:chart>
    <c:plotArea>
      <c:layout/>
      <c:barChart>
        <c:barDir val="bar"/>
        <c:grouping val="clustered"/>
        <c:ser>
          <c:idx val="0"/>
          <c:order val="0"/>
          <c:spPr>
            <a:solidFill>
              <a:srgbClr val="CC0000"/>
            </a:solidFill>
          </c:spPr>
          <c:dLbls>
            <c:spPr>
              <a:noFill/>
              <a:ln>
                <a:noFill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'C5'!$A$5:$A$9</c:f>
              <c:strCache>
                <c:ptCount val="5"/>
                <c:pt idx="0">
                  <c:v>Amigos(as)/familiares </c:v>
                </c:pt>
                <c:pt idx="1">
                  <c:v>Solo(a) </c:v>
                </c:pt>
                <c:pt idx="2">
                  <c:v>Compañeros(as)  de trabajo     </c:v>
                </c:pt>
                <c:pt idx="3">
                  <c:v>Grupo escolar/ colegial      </c:v>
                </c:pt>
                <c:pt idx="4">
                  <c:v>No responde</c:v>
                </c:pt>
              </c:strCache>
            </c:strRef>
          </c:cat>
          <c:val>
            <c:numRef>
              <c:f>'C5'!$C$5:$C$9</c:f>
              <c:numCache>
                <c:formatCode>0%</c:formatCode>
                <c:ptCount val="5"/>
                <c:pt idx="0">
                  <c:v>0.54853620955315863</c:v>
                </c:pt>
                <c:pt idx="1">
                  <c:v>0.4006163328197227</c:v>
                </c:pt>
                <c:pt idx="2">
                  <c:v>2.3112480739599379E-2</c:v>
                </c:pt>
                <c:pt idx="3">
                  <c:v>1.2326656394453005E-2</c:v>
                </c:pt>
                <c:pt idx="4">
                  <c:v>1.6949152542372881E-2</c:v>
                </c:pt>
              </c:numCache>
            </c:numRef>
          </c:val>
        </c:ser>
        <c:dLbls/>
        <c:axId val="82038784"/>
        <c:axId val="82040704"/>
      </c:barChart>
      <c:catAx>
        <c:axId val="82038784"/>
        <c:scaling>
          <c:orientation val="maxMin"/>
        </c:scaling>
        <c:axPos val="l"/>
        <c:title>
          <c:tx>
            <c:strRef>
              <c:f>'C5'!$A$4</c:f>
              <c:strCache>
                <c:ptCount val="1"/>
                <c:pt idx="0">
                  <c:v>Acompañante</c:v>
                </c:pt>
              </c:strCache>
            </c:strRef>
          </c:tx>
          <c:txPr>
            <a:bodyPr rot="-5400000" vert="horz"/>
            <a:lstStyle/>
            <a:p>
              <a:pPr>
                <a:defRPr/>
              </a:pPr>
              <a:endParaRPr lang="es-CR"/>
            </a:p>
          </c:txPr>
        </c:title>
        <c:numFmt formatCode="General" sourceLinked="0"/>
        <c:tickLblPos val="nextTo"/>
        <c:crossAx val="82040704"/>
        <c:crosses val="autoZero"/>
        <c:auto val="1"/>
        <c:lblAlgn val="ctr"/>
        <c:lblOffset val="100"/>
      </c:catAx>
      <c:valAx>
        <c:axId val="8204070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Porcentaje</a:t>
                </a:r>
              </a:p>
            </c:rich>
          </c:tx>
        </c:title>
        <c:numFmt formatCode="0%" sourceLinked="1"/>
        <c:tickLblPos val="nextTo"/>
        <c:crossAx val="82038784"/>
        <c:crosses val="max"/>
        <c:crossBetween val="between"/>
      </c:valAx>
    </c:plotArea>
    <c:plotVisOnly val="1"/>
    <c:dispBlanksAs val="gap"/>
  </c:chart>
  <c:txPr>
    <a:bodyPr/>
    <a:lstStyle/>
    <a:p>
      <a:pPr>
        <a:defRPr sz="1600"/>
      </a:pPr>
      <a:endParaRPr lang="es-CR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R"/>
  <c:style val="25"/>
  <c:chart>
    <c:plotArea>
      <c:layout/>
      <c:barChart>
        <c:barDir val="bar"/>
        <c:grouping val="clustered"/>
        <c:ser>
          <c:idx val="0"/>
          <c:order val="0"/>
          <c:spPr>
            <a:solidFill>
              <a:srgbClr val="CC0000"/>
            </a:solidFill>
          </c:spPr>
          <c:dLbls>
            <c:spPr>
              <a:noFill/>
              <a:ln>
                <a:noFill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'C8.1'!$A$5:$A$16</c:f>
              <c:strCache>
                <c:ptCount val="12"/>
                <c:pt idx="0">
                  <c:v>Presentaciones musicales</c:v>
                </c:pt>
                <c:pt idx="1">
                  <c:v>Exposiciones</c:v>
                </c:pt>
                <c:pt idx="2">
                  <c:v>Presentación de libros</c:v>
                </c:pt>
                <c:pt idx="3">
                  <c:v>Charlas / Conversatorios / Conferencias</c:v>
                </c:pt>
                <c:pt idx="4">
                  <c:v>Actividades infantiles</c:v>
                </c:pt>
                <c:pt idx="5">
                  <c:v>Firmas de libros</c:v>
                </c:pt>
                <c:pt idx="6">
                  <c:v>Cuenta cuentos</c:v>
                </c:pt>
                <c:pt idx="7">
                  <c:v>Apertura feria</c:v>
                </c:pt>
                <c:pt idx="8">
                  <c:v>Clausura feria</c:v>
                </c:pt>
                <c:pt idx="9">
                  <c:v>Esculturas</c:v>
                </c:pt>
                <c:pt idx="10">
                  <c:v>Obras de teatro / Cine</c:v>
                </c:pt>
                <c:pt idx="11">
                  <c:v>Concursos</c:v>
                </c:pt>
              </c:strCache>
            </c:strRef>
          </c:cat>
          <c:val>
            <c:numRef>
              <c:f>'C8.1'!$C$5:$C$16</c:f>
              <c:numCache>
                <c:formatCode>0%</c:formatCode>
                <c:ptCount val="12"/>
                <c:pt idx="0">
                  <c:v>0.20493066255778122</c:v>
                </c:pt>
                <c:pt idx="1">
                  <c:v>0.20338983050847462</c:v>
                </c:pt>
                <c:pt idx="2">
                  <c:v>0.19414483821263481</c:v>
                </c:pt>
                <c:pt idx="3">
                  <c:v>0.18798151001540836</c:v>
                </c:pt>
                <c:pt idx="4">
                  <c:v>0.10015408320493066</c:v>
                </c:pt>
                <c:pt idx="5">
                  <c:v>0.10015408320493066</c:v>
                </c:pt>
                <c:pt idx="6">
                  <c:v>7.0878274268104779E-2</c:v>
                </c:pt>
                <c:pt idx="7">
                  <c:v>5.8551617873651783E-2</c:v>
                </c:pt>
                <c:pt idx="8">
                  <c:v>5.701078582434517E-2</c:v>
                </c:pt>
                <c:pt idx="9">
                  <c:v>5.701078582434517E-2</c:v>
                </c:pt>
                <c:pt idx="10">
                  <c:v>5.701078582434517E-2</c:v>
                </c:pt>
                <c:pt idx="11">
                  <c:v>4.6224961479198766E-2</c:v>
                </c:pt>
              </c:numCache>
            </c:numRef>
          </c:val>
        </c:ser>
        <c:dLbls/>
        <c:axId val="85330560"/>
        <c:axId val="85340928"/>
      </c:barChart>
      <c:catAx>
        <c:axId val="85330560"/>
        <c:scaling>
          <c:orientation val="maxMin"/>
        </c:scaling>
        <c:axPos val="l"/>
        <c:title>
          <c:tx>
            <c:strRef>
              <c:f>'C8.1'!$A$4</c:f>
              <c:strCache>
                <c:ptCount val="1"/>
                <c:pt idx="0">
                  <c:v>Actividad</c:v>
                </c:pt>
              </c:strCache>
            </c:strRef>
          </c:tx>
          <c:txPr>
            <a:bodyPr rot="-5400000" vert="horz"/>
            <a:lstStyle/>
            <a:p>
              <a:pPr>
                <a:defRPr/>
              </a:pPr>
              <a:endParaRPr lang="es-CR"/>
            </a:p>
          </c:txPr>
        </c:title>
        <c:numFmt formatCode="General" sourceLinked="0"/>
        <c:tickLblPos val="nextTo"/>
        <c:crossAx val="85340928"/>
        <c:crosses val="autoZero"/>
        <c:auto val="1"/>
        <c:lblAlgn val="ctr"/>
        <c:lblOffset val="100"/>
      </c:catAx>
      <c:valAx>
        <c:axId val="8534092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Porcentaje</a:t>
                </a:r>
              </a:p>
            </c:rich>
          </c:tx>
        </c:title>
        <c:numFmt formatCode="0%" sourceLinked="1"/>
        <c:tickLblPos val="nextTo"/>
        <c:crossAx val="85330560"/>
        <c:crosses val="max"/>
        <c:crossBetween val="between"/>
      </c:valAx>
    </c:plotArea>
    <c:plotVisOnly val="1"/>
    <c:dispBlanksAs val="gap"/>
  </c:chart>
  <c:txPr>
    <a:bodyPr/>
    <a:lstStyle/>
    <a:p>
      <a:pPr>
        <a:defRPr sz="1600"/>
      </a:pPr>
      <a:endParaRPr lang="es-CR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R"/>
  <c:style val="25"/>
  <c:chart>
    <c:plotArea>
      <c:layout/>
      <c:barChart>
        <c:barDir val="bar"/>
        <c:grouping val="clustered"/>
        <c:ser>
          <c:idx val="0"/>
          <c:order val="0"/>
          <c:spPr>
            <a:solidFill>
              <a:srgbClr val="CC0000"/>
            </a:solidFill>
          </c:spPr>
          <c:dLbls>
            <c:spPr>
              <a:noFill/>
              <a:ln>
                <a:noFill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'C8.3'!$A$5:$A$16</c:f>
              <c:strCache>
                <c:ptCount val="12"/>
                <c:pt idx="0">
                  <c:v>Presentaciones musicales</c:v>
                </c:pt>
                <c:pt idx="1">
                  <c:v>Charlas / Conversatorios / Conferencias</c:v>
                </c:pt>
                <c:pt idx="2">
                  <c:v>Obras de teatro / Cine</c:v>
                </c:pt>
                <c:pt idx="3">
                  <c:v>Exposiciones</c:v>
                </c:pt>
                <c:pt idx="4">
                  <c:v>Presentación de libros</c:v>
                </c:pt>
                <c:pt idx="5">
                  <c:v>Recitales</c:v>
                </c:pt>
                <c:pt idx="6">
                  <c:v>Firmas de libros</c:v>
                </c:pt>
                <c:pt idx="7">
                  <c:v>Talleres / Seminarios</c:v>
                </c:pt>
                <c:pt idx="8">
                  <c:v>Poesía en voz alta</c:v>
                </c:pt>
                <c:pt idx="9">
                  <c:v>Esculturas</c:v>
                </c:pt>
                <c:pt idx="10">
                  <c:v>Cuenta cuentos</c:v>
                </c:pt>
                <c:pt idx="11">
                  <c:v>Mesas redondas / Encuentros</c:v>
                </c:pt>
              </c:strCache>
            </c:strRef>
          </c:cat>
          <c:val>
            <c:numRef>
              <c:f>'C8.3'!$C$5:$C$16</c:f>
              <c:numCache>
                <c:formatCode>0%</c:formatCode>
                <c:ptCount val="12"/>
                <c:pt idx="0">
                  <c:v>0.20184899845916798</c:v>
                </c:pt>
                <c:pt idx="1">
                  <c:v>0.17103235747303544</c:v>
                </c:pt>
                <c:pt idx="2">
                  <c:v>0.16795069337442223</c:v>
                </c:pt>
                <c:pt idx="3">
                  <c:v>0.1648690292758089</c:v>
                </c:pt>
                <c:pt idx="4">
                  <c:v>0.15408320493066258</c:v>
                </c:pt>
                <c:pt idx="5">
                  <c:v>0.14637904468412943</c:v>
                </c:pt>
                <c:pt idx="6">
                  <c:v>0.12480739599383665</c:v>
                </c:pt>
                <c:pt idx="7">
                  <c:v>0.12018489984591678</c:v>
                </c:pt>
                <c:pt idx="8">
                  <c:v>0.11864406779661019</c:v>
                </c:pt>
                <c:pt idx="9">
                  <c:v>0.11710323574730355</c:v>
                </c:pt>
                <c:pt idx="10">
                  <c:v>0.11093990755007703</c:v>
                </c:pt>
                <c:pt idx="11">
                  <c:v>9.7072419106317392E-2</c:v>
                </c:pt>
              </c:numCache>
            </c:numRef>
          </c:val>
        </c:ser>
        <c:dLbls/>
        <c:axId val="85558400"/>
        <c:axId val="85560320"/>
      </c:barChart>
      <c:catAx>
        <c:axId val="85558400"/>
        <c:scaling>
          <c:orientation val="maxMin"/>
        </c:scaling>
        <c:axPos val="l"/>
        <c:title>
          <c:tx>
            <c:strRef>
              <c:f>'C8.3'!$A$4</c:f>
              <c:strCache>
                <c:ptCount val="1"/>
                <c:pt idx="0">
                  <c:v>Actividad</c:v>
                </c:pt>
              </c:strCache>
            </c:strRef>
          </c:tx>
          <c:txPr>
            <a:bodyPr rot="-5400000" vert="horz"/>
            <a:lstStyle/>
            <a:p>
              <a:pPr>
                <a:defRPr/>
              </a:pPr>
              <a:endParaRPr lang="es-CR"/>
            </a:p>
          </c:txPr>
        </c:title>
        <c:numFmt formatCode="General" sourceLinked="0"/>
        <c:tickLblPos val="nextTo"/>
        <c:crossAx val="85560320"/>
        <c:crosses val="autoZero"/>
        <c:auto val="1"/>
        <c:lblAlgn val="ctr"/>
        <c:lblOffset val="100"/>
      </c:catAx>
      <c:valAx>
        <c:axId val="855603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Porcentaje</a:t>
                </a:r>
              </a:p>
            </c:rich>
          </c:tx>
        </c:title>
        <c:numFmt formatCode="0%" sourceLinked="1"/>
        <c:tickLblPos val="nextTo"/>
        <c:crossAx val="85558400"/>
        <c:crosses val="max"/>
        <c:crossBetween val="between"/>
      </c:valAx>
    </c:plotArea>
    <c:plotVisOnly val="1"/>
    <c:dispBlanksAs val="gap"/>
  </c:chart>
  <c:txPr>
    <a:bodyPr/>
    <a:lstStyle/>
    <a:p>
      <a:pPr>
        <a:defRPr sz="1600"/>
      </a:pPr>
      <a:endParaRPr lang="es-CR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R"/>
  <c:style val="25"/>
  <c:chart>
    <c:plotArea>
      <c:layout/>
      <c:barChart>
        <c:barDir val="bar"/>
        <c:grouping val="clustered"/>
        <c:ser>
          <c:idx val="0"/>
          <c:order val="0"/>
          <c:spPr>
            <a:solidFill>
              <a:srgbClr val="CC0000"/>
            </a:solidFill>
          </c:spPr>
          <c:dLbls>
            <c:spPr>
              <a:noFill/>
              <a:ln>
                <a:noFill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'C9.1'!$A$5:$A$15</c:f>
              <c:strCache>
                <c:ptCount val="11"/>
                <c:pt idx="0">
                  <c:v>Libros</c:v>
                </c:pt>
                <c:pt idx="1">
                  <c:v>Alimentos y bebidas</c:v>
                </c:pt>
                <c:pt idx="2">
                  <c:v>Juegos educativos</c:v>
                </c:pt>
                <c:pt idx="3">
                  <c:v>Revistas</c:v>
                </c:pt>
                <c:pt idx="4">
                  <c:v>Artículos de diseño</c:v>
                </c:pt>
                <c:pt idx="5">
                  <c:v>Cd</c:v>
                </c:pt>
                <c:pt idx="6">
                  <c:v>Artesanías</c:v>
                </c:pt>
                <c:pt idx="7">
                  <c:v>Llaveros</c:v>
                </c:pt>
                <c:pt idx="8">
                  <c:v>Lupa</c:v>
                </c:pt>
                <c:pt idx="9">
                  <c:v>Bolsos</c:v>
                </c:pt>
                <c:pt idx="10">
                  <c:v>Focos</c:v>
                </c:pt>
              </c:strCache>
            </c:strRef>
          </c:cat>
          <c:val>
            <c:numRef>
              <c:f>'C9.1'!$C$5:$C$15</c:f>
              <c:numCache>
                <c:formatCode>0%</c:formatCode>
                <c:ptCount val="11"/>
                <c:pt idx="0">
                  <c:v>0.76733436055469961</c:v>
                </c:pt>
                <c:pt idx="1">
                  <c:v>0.18798151001540836</c:v>
                </c:pt>
                <c:pt idx="2">
                  <c:v>4.6224961479198766E-2</c:v>
                </c:pt>
                <c:pt idx="3">
                  <c:v>3.5439137134052397E-2</c:v>
                </c:pt>
                <c:pt idx="4">
                  <c:v>1.5408320493066261E-2</c:v>
                </c:pt>
                <c:pt idx="5">
                  <c:v>1.3867488443759634E-2</c:v>
                </c:pt>
                <c:pt idx="6">
                  <c:v>1.2326656394453005E-2</c:v>
                </c:pt>
                <c:pt idx="7" formatCode="0.0%">
                  <c:v>4.6224961479198771E-3</c:v>
                </c:pt>
                <c:pt idx="8" formatCode="0.0%">
                  <c:v>4.6224961479198771E-3</c:v>
                </c:pt>
                <c:pt idx="9" formatCode="0.0%">
                  <c:v>3.0816640986132517E-3</c:v>
                </c:pt>
                <c:pt idx="10" formatCode="0.0%">
                  <c:v>3.0816640986132517E-3</c:v>
                </c:pt>
              </c:numCache>
            </c:numRef>
          </c:val>
        </c:ser>
        <c:dLbls/>
        <c:axId val="85598208"/>
        <c:axId val="85600128"/>
      </c:barChart>
      <c:catAx>
        <c:axId val="85598208"/>
        <c:scaling>
          <c:orientation val="maxMin"/>
        </c:scaling>
        <c:axPos val="l"/>
        <c:title>
          <c:tx>
            <c:strRef>
              <c:f>'C9.1'!$A$4</c:f>
              <c:strCache>
                <c:ptCount val="1"/>
                <c:pt idx="0">
                  <c:v>Artículo</c:v>
                </c:pt>
              </c:strCache>
            </c:strRef>
          </c:tx>
          <c:txPr>
            <a:bodyPr rot="-5400000" vert="horz"/>
            <a:lstStyle/>
            <a:p>
              <a:pPr>
                <a:defRPr/>
              </a:pPr>
              <a:endParaRPr lang="es-CR"/>
            </a:p>
          </c:txPr>
        </c:title>
        <c:numFmt formatCode="General" sourceLinked="0"/>
        <c:tickLblPos val="nextTo"/>
        <c:crossAx val="85600128"/>
        <c:crosses val="autoZero"/>
        <c:auto val="1"/>
        <c:lblAlgn val="ctr"/>
        <c:lblOffset val="100"/>
      </c:catAx>
      <c:valAx>
        <c:axId val="8560012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Porcentaje</a:t>
                </a:r>
              </a:p>
            </c:rich>
          </c:tx>
        </c:title>
        <c:numFmt formatCode="0%" sourceLinked="1"/>
        <c:tickLblPos val="nextTo"/>
        <c:crossAx val="85598208"/>
        <c:crosses val="max"/>
        <c:crossBetween val="between"/>
      </c:valAx>
    </c:plotArea>
    <c:plotVisOnly val="1"/>
    <c:dispBlanksAs val="gap"/>
  </c:chart>
  <c:txPr>
    <a:bodyPr/>
    <a:lstStyle/>
    <a:p>
      <a:pPr>
        <a:defRPr sz="1600"/>
      </a:pPr>
      <a:endParaRPr lang="es-CR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R"/>
  <c:style val="25"/>
  <c:chart>
    <c:plotArea>
      <c:layout/>
      <c:barChart>
        <c:barDir val="bar"/>
        <c:grouping val="clustered"/>
        <c:ser>
          <c:idx val="0"/>
          <c:order val="0"/>
          <c:spPr>
            <a:solidFill>
              <a:srgbClr val="CC0000"/>
            </a:solidFill>
          </c:spPr>
          <c:dLbls>
            <c:spPr>
              <a:noFill/>
              <a:ln>
                <a:noFill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'C9.3'!$A$5:$A$25</c:f>
              <c:strCache>
                <c:ptCount val="21"/>
                <c:pt idx="0">
                  <c:v>Juegos educativos</c:v>
                </c:pt>
                <c:pt idx="1">
                  <c:v>Libros</c:v>
                </c:pt>
                <c:pt idx="2">
                  <c:v>Artesanías</c:v>
                </c:pt>
                <c:pt idx="3">
                  <c:v>Bolsos</c:v>
                </c:pt>
                <c:pt idx="4">
                  <c:v>Artículos de diseño</c:v>
                </c:pt>
                <c:pt idx="5">
                  <c:v>Cd</c:v>
                </c:pt>
                <c:pt idx="6">
                  <c:v>Estampas</c:v>
                </c:pt>
                <c:pt idx="7">
                  <c:v>Portarretrato</c:v>
                </c:pt>
                <c:pt idx="8">
                  <c:v>Alimentos y bebidas</c:v>
                </c:pt>
                <c:pt idx="9">
                  <c:v>Articulo Fotografico</c:v>
                </c:pt>
                <c:pt idx="10">
                  <c:v>Pulsera</c:v>
                </c:pt>
                <c:pt idx="11">
                  <c:v>Cable Usb</c:v>
                </c:pt>
                <c:pt idx="12">
                  <c:v>Llaveros</c:v>
                </c:pt>
                <c:pt idx="13">
                  <c:v>Revistas</c:v>
                </c:pt>
                <c:pt idx="14">
                  <c:v>Aretes</c:v>
                </c:pt>
                <c:pt idx="15">
                  <c:v>Focos</c:v>
                </c:pt>
                <c:pt idx="16">
                  <c:v>Separadores</c:v>
                </c:pt>
                <c:pt idx="17">
                  <c:v>Carpeta</c:v>
                </c:pt>
                <c:pt idx="18">
                  <c:v>Masajeador</c:v>
                </c:pt>
                <c:pt idx="19">
                  <c:v>Tarjetas</c:v>
                </c:pt>
                <c:pt idx="20">
                  <c:v>Lupa</c:v>
                </c:pt>
              </c:strCache>
            </c:strRef>
          </c:cat>
          <c:val>
            <c:numRef>
              <c:f>'C9.3'!$C$5:$C$25</c:f>
              <c:numCache>
                <c:formatCode>"₡"#,##0</c:formatCode>
                <c:ptCount val="21"/>
                <c:pt idx="0">
                  <c:v>19541.379310344819</c:v>
                </c:pt>
                <c:pt idx="1">
                  <c:v>18490.032193158961</c:v>
                </c:pt>
                <c:pt idx="2">
                  <c:v>10714.285714285712</c:v>
                </c:pt>
                <c:pt idx="3">
                  <c:v>9000</c:v>
                </c:pt>
                <c:pt idx="4">
                  <c:v>7244.4444444444443</c:v>
                </c:pt>
                <c:pt idx="5">
                  <c:v>6966.6666666666697</c:v>
                </c:pt>
                <c:pt idx="6">
                  <c:v>6000</c:v>
                </c:pt>
                <c:pt idx="7">
                  <c:v>5000</c:v>
                </c:pt>
                <c:pt idx="8">
                  <c:v>4769.0082644628146</c:v>
                </c:pt>
                <c:pt idx="9">
                  <c:v>4500</c:v>
                </c:pt>
                <c:pt idx="10">
                  <c:v>3500</c:v>
                </c:pt>
                <c:pt idx="11">
                  <c:v>3000</c:v>
                </c:pt>
                <c:pt idx="12">
                  <c:v>2833.3333333333348</c:v>
                </c:pt>
                <c:pt idx="13">
                  <c:v>2713.636363636364</c:v>
                </c:pt>
                <c:pt idx="14">
                  <c:v>2500</c:v>
                </c:pt>
                <c:pt idx="15">
                  <c:v>2400</c:v>
                </c:pt>
                <c:pt idx="16">
                  <c:v>2300</c:v>
                </c:pt>
                <c:pt idx="17">
                  <c:v>2000</c:v>
                </c:pt>
                <c:pt idx="18">
                  <c:v>2000</c:v>
                </c:pt>
                <c:pt idx="19">
                  <c:v>2000</c:v>
                </c:pt>
                <c:pt idx="20">
                  <c:v>1833.3333333333328</c:v>
                </c:pt>
              </c:numCache>
            </c:numRef>
          </c:val>
        </c:ser>
        <c:dLbls/>
        <c:axId val="85523456"/>
        <c:axId val="85615744"/>
      </c:barChart>
      <c:catAx>
        <c:axId val="85523456"/>
        <c:scaling>
          <c:orientation val="maxMin"/>
        </c:scaling>
        <c:axPos val="l"/>
        <c:title>
          <c:tx>
            <c:strRef>
              <c:f>'C8.1'!$A$4</c:f>
              <c:strCache>
                <c:ptCount val="1"/>
                <c:pt idx="0">
                  <c:v>Actividad</c:v>
                </c:pt>
              </c:strCache>
            </c:strRef>
          </c:tx>
          <c:txPr>
            <a:bodyPr rot="-5400000" vert="horz"/>
            <a:lstStyle/>
            <a:p>
              <a:pPr>
                <a:defRPr/>
              </a:pPr>
              <a:endParaRPr lang="es-CR"/>
            </a:p>
          </c:txPr>
        </c:title>
        <c:numFmt formatCode="General" sourceLinked="0"/>
        <c:tickLblPos val="nextTo"/>
        <c:crossAx val="85615744"/>
        <c:crosses val="autoZero"/>
        <c:auto val="1"/>
        <c:lblAlgn val="ctr"/>
        <c:lblOffset val="100"/>
      </c:catAx>
      <c:valAx>
        <c:axId val="85615744"/>
        <c:scaling>
          <c:orientation val="minMax"/>
        </c:scaling>
        <c:axPos val="b"/>
        <c:title>
          <c:tx>
            <c:strRef>
              <c:f>'C9.3'!$B$4</c:f>
              <c:strCache>
                <c:ptCount val="1"/>
                <c:pt idx="0">
                  <c:v>Gasto total</c:v>
                </c:pt>
              </c:strCache>
            </c:strRef>
          </c:tx>
        </c:title>
        <c:numFmt formatCode="&quot;₡&quot;#,##0" sourceLinked="1"/>
        <c:tickLblPos val="nextTo"/>
        <c:crossAx val="85523456"/>
        <c:crosses val="max"/>
        <c:crossBetween val="between"/>
      </c:valAx>
    </c:plotArea>
    <c:plotVisOnly val="1"/>
    <c:dispBlanksAs val="gap"/>
  </c:chart>
  <c:txPr>
    <a:bodyPr/>
    <a:lstStyle/>
    <a:p>
      <a:pPr>
        <a:defRPr sz="1200"/>
      </a:pPr>
      <a:endParaRPr lang="es-CR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R"/>
  <c:style val="26"/>
  <c:clrMapOvr bg1="lt1" tx1="dk1" bg2="lt2" tx2="dk2" accent1="accent1" accent2="accent2" accent3="accent3" accent4="accent4" accent5="accent5" accent6="accent6" hlink="hlink" folHlink="folHlink"/>
  <c:chart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CC0000"/>
              </a:solidFill>
            </c:spPr>
          </c:dPt>
          <c:dPt>
            <c:idx val="1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chemeClr val="bg1">
                  <a:lumMod val="50000"/>
                </a:schemeClr>
              </a:solidFill>
            </c:spPr>
          </c:dPt>
          <c:dLbls>
            <c:dLbl>
              <c:idx val="2"/>
              <c:layout>
                <c:manualLayout>
                  <c:x val="0.13480584180374089"/>
                  <c:y val="0"/>
                </c:manualLayout>
              </c:layout>
              <c:showVal val="1"/>
              <c:showCatName val="1"/>
            </c:dLbl>
            <c:spPr>
              <a:noFill/>
              <a:ln>
                <a:noFill/>
              </a:ln>
              <a:effectLst/>
            </c:spPr>
            <c:showVal val="1"/>
            <c:showCatName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'C12'!$A$5:$A$7</c:f>
              <c:strCache>
                <c:ptCount val="3"/>
                <c:pt idx="0">
                  <c:v>Sí</c:v>
                </c:pt>
                <c:pt idx="1">
                  <c:v>No</c:v>
                </c:pt>
                <c:pt idx="2">
                  <c:v>No sabe / No responde</c:v>
                </c:pt>
              </c:strCache>
            </c:strRef>
          </c:cat>
          <c:val>
            <c:numRef>
              <c:f>'C12'!$C$5:$C$7</c:f>
              <c:numCache>
                <c:formatCode>0%</c:formatCode>
                <c:ptCount val="3"/>
                <c:pt idx="0">
                  <c:v>0.60862865947611733</c:v>
                </c:pt>
                <c:pt idx="1">
                  <c:v>0.38828967642526974</c:v>
                </c:pt>
                <c:pt idx="2">
                  <c:v>3.0816640986132517E-3</c:v>
                </c:pt>
              </c:numCache>
            </c:numRef>
          </c:val>
        </c:ser>
        <c:dLbls>
          <c:showVal val="1"/>
        </c:dLbls>
        <c:firstSliceAng val="0"/>
      </c:pieChart>
    </c:plotArea>
    <c:plotVisOnly val="1"/>
    <c:dispBlanksAs val="zero"/>
  </c:chart>
  <c:txPr>
    <a:bodyPr/>
    <a:lstStyle/>
    <a:p>
      <a:pPr>
        <a:defRPr sz="1600"/>
      </a:pPr>
      <a:endParaRPr lang="es-CR"/>
    </a:p>
  </c:txPr>
  <c:externalData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R"/>
  <c:style val="26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30208833443109495"/>
          <c:y val="0.18642840075012734"/>
          <c:w val="0.39897290678019914"/>
          <c:h val="0.80509200819185045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rgbClr val="CC0000"/>
              </a:solidFill>
            </c:spPr>
          </c:dPt>
          <c:dPt>
            <c:idx val="1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chemeClr val="bg1">
                  <a:lumMod val="50000"/>
                </a:schemeClr>
              </a:solidFill>
            </c:spPr>
          </c:dPt>
          <c:dLbls>
            <c:dLbl>
              <c:idx val="1"/>
              <c:layout>
                <c:manualLayout>
                  <c:x val="-6.0793654375704304E-2"/>
                  <c:y val="2.2095227133690554E-2"/>
                </c:manualLayout>
              </c:layout>
              <c:showVal val="1"/>
              <c:showCatName val="1"/>
            </c:dLbl>
            <c:dLbl>
              <c:idx val="2"/>
              <c:layout>
                <c:manualLayout>
                  <c:x val="0.2266070759002968"/>
                  <c:y val="7.1497289608435082E-3"/>
                </c:manualLayout>
              </c:layout>
              <c:showVal val="1"/>
              <c:showCatName val="1"/>
            </c:dLbl>
            <c:spPr>
              <a:noFill/>
              <a:ln>
                <a:noFill/>
              </a:ln>
              <a:effectLst/>
            </c:spPr>
            <c:showVal val="1"/>
            <c:showCatName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'C14'!$A$5:$A$7</c:f>
              <c:strCache>
                <c:ptCount val="3"/>
                <c:pt idx="0">
                  <c:v>Sí</c:v>
                </c:pt>
                <c:pt idx="1">
                  <c:v>No</c:v>
                </c:pt>
                <c:pt idx="2">
                  <c:v>No sabe / No responde</c:v>
                </c:pt>
              </c:strCache>
            </c:strRef>
          </c:cat>
          <c:val>
            <c:numRef>
              <c:f>'C14'!$C$5:$C$7</c:f>
              <c:numCache>
                <c:formatCode>0%</c:formatCode>
                <c:ptCount val="3"/>
                <c:pt idx="0">
                  <c:v>0.95069337442218804</c:v>
                </c:pt>
                <c:pt idx="1">
                  <c:v>1.5408320493066261E-2</c:v>
                </c:pt>
                <c:pt idx="2">
                  <c:v>3.3898305084745776E-2</c:v>
                </c:pt>
              </c:numCache>
            </c:numRef>
          </c:val>
        </c:ser>
        <c:dLbls>
          <c:showVal val="1"/>
        </c:dLbls>
        <c:firstSliceAng val="0"/>
      </c:pieChart>
    </c:plotArea>
    <c:plotVisOnly val="1"/>
    <c:dispBlanksAs val="zero"/>
  </c:chart>
  <c:txPr>
    <a:bodyPr/>
    <a:lstStyle/>
    <a:p>
      <a:pPr>
        <a:defRPr sz="1600"/>
      </a:pPr>
      <a:endParaRPr lang="es-CR"/>
    </a:p>
  </c:txPr>
  <c:externalData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latin typeface="Arial Black" panose="020B0A04020102020204" pitchFamily="34" charset="0"/>
              </a:defRPr>
            </a:pPr>
            <a:r>
              <a:rPr lang="en-US" sz="1600" dirty="0">
                <a:latin typeface="Arial Black" panose="020B0A04020102020204" pitchFamily="34" charset="0"/>
              </a:rPr>
              <a:t>Gráfico </a:t>
            </a:r>
            <a:r>
              <a:rPr lang="en-US" sz="1600" dirty="0" smtClean="0">
                <a:latin typeface="Arial Black" panose="020B0A04020102020204" pitchFamily="34" charset="0"/>
              </a:rPr>
              <a:t>1. </a:t>
            </a:r>
            <a:r>
              <a:rPr lang="en-US" sz="1600" dirty="0">
                <a:latin typeface="Arial Black" panose="020B0A04020102020204" pitchFamily="34" charset="0"/>
              </a:rPr>
              <a:t>Ventas Totales - Clasificación Cuenta Satélite por Sector (en colones corrientes)</a:t>
            </a:r>
          </a:p>
        </c:rich>
      </c:tx>
      <c:layout>
        <c:manualLayout>
          <c:xMode val="edge"/>
          <c:yMode val="edge"/>
          <c:x val="0.15205407215895564"/>
          <c:y val="2.7702188934274261E-2"/>
        </c:manualLayout>
      </c:layout>
      <c:spPr>
        <a:solidFill>
          <a:sysClr val="window" lastClr="FFFFFF">
            <a:lumMod val="85000"/>
          </a:sysClr>
        </a:solidFill>
      </c:spPr>
    </c:title>
    <c:plotArea>
      <c:layout>
        <c:manualLayout>
          <c:layoutTarget val="inner"/>
          <c:xMode val="edge"/>
          <c:yMode val="edge"/>
          <c:x val="0.49715069747013679"/>
          <c:y val="0.15957985187792992"/>
          <c:w val="0.46769437170480205"/>
          <c:h val="0.77673241934157411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846648">
                <a:lumMod val="50000"/>
              </a:srgbClr>
            </a:solidFill>
          </c:spPr>
          <c:dPt>
            <c:idx val="9"/>
            <c:spPr>
              <a:solidFill>
                <a:srgbClr val="FFC000"/>
              </a:solidFill>
            </c:spPr>
          </c:dPt>
          <c:dLbls>
            <c:dLbl>
              <c:idx val="9"/>
              <c:layout>
                <c:manualLayout>
                  <c:x val="0"/>
                  <c:y val="-2.2905102896215003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es-CR"/>
              </a:p>
            </c:txPr>
            <c:showVal val="1"/>
          </c:dLbls>
          <c:cat>
            <c:strRef>
              <c:f>'Ventas Casa Cuño'!$B$71:$B$80</c:f>
              <c:strCache>
                <c:ptCount val="10"/>
                <c:pt idx="0">
                  <c:v>Producción Fonográfica</c:v>
                </c:pt>
                <c:pt idx="1">
                  <c:v>Grabado, artes gráficas e ilustración</c:v>
                </c:pt>
                <c:pt idx="2">
                  <c:v>Juegos y juguetería</c:v>
                </c:pt>
                <c:pt idx="3">
                  <c:v>Publicaciones Periódicas</c:v>
                </c:pt>
                <c:pt idx="4">
                  <c:v>Artesanía Indígena tradicional y contemporánea</c:v>
                </c:pt>
                <c:pt idx="5">
                  <c:v>Multimedia</c:v>
                </c:pt>
                <c:pt idx="6">
                  <c:v>Otros productos editoriales</c:v>
                </c:pt>
                <c:pt idx="7">
                  <c:v>Gastronomía y tradiciones culinarias locales</c:v>
                </c:pt>
                <c:pt idx="8">
                  <c:v>Libros</c:v>
                </c:pt>
                <c:pt idx="9">
                  <c:v>TOTAL</c:v>
                </c:pt>
              </c:strCache>
            </c:strRef>
          </c:cat>
          <c:val>
            <c:numRef>
              <c:f>'Ventas Casa Cuño'!$C$71:$C$80</c:f>
              <c:numCache>
                <c:formatCode>_(* #,##0_);_(* \(#,##0\);_(* "-"??_);_(@_)</c:formatCode>
                <c:ptCount val="10"/>
                <c:pt idx="0">
                  <c:v>549000</c:v>
                </c:pt>
                <c:pt idx="1">
                  <c:v>792284</c:v>
                </c:pt>
                <c:pt idx="2">
                  <c:v>900000</c:v>
                </c:pt>
                <c:pt idx="3">
                  <c:v>1153683</c:v>
                </c:pt>
                <c:pt idx="4">
                  <c:v>3477500</c:v>
                </c:pt>
                <c:pt idx="5">
                  <c:v>3510000</c:v>
                </c:pt>
                <c:pt idx="6">
                  <c:v>10342792</c:v>
                </c:pt>
                <c:pt idx="7">
                  <c:v>12014000</c:v>
                </c:pt>
                <c:pt idx="8">
                  <c:v>287927041</c:v>
                </c:pt>
                <c:pt idx="9">
                  <c:v>320666300</c:v>
                </c:pt>
              </c:numCache>
            </c:numRef>
          </c:val>
        </c:ser>
        <c:dLbls>
          <c:showVal val="1"/>
        </c:dLbls>
        <c:axId val="115002368"/>
        <c:axId val="115611136"/>
      </c:barChart>
      <c:catAx>
        <c:axId val="115002368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s-CR" sz="1200" dirty="0" smtClean="0"/>
                  <a:t>SECTOR</a:t>
                </a:r>
                <a:endParaRPr lang="es-CR" sz="1200" dirty="0"/>
              </a:p>
            </c:rich>
          </c:tx>
          <c:layout>
            <c:manualLayout>
              <c:xMode val="edge"/>
              <c:yMode val="edge"/>
              <c:x val="4.3410803359371971E-3"/>
              <c:y val="0.49898423984636636"/>
            </c:manualLayout>
          </c:layout>
        </c:title>
        <c:majorTickMark val="none"/>
        <c:tickLblPos val="nextTo"/>
        <c:txPr>
          <a:bodyPr/>
          <a:lstStyle/>
          <a:p>
            <a:pPr>
              <a:defRPr sz="1400"/>
            </a:pPr>
            <a:endParaRPr lang="es-CR"/>
          </a:p>
        </c:txPr>
        <c:crossAx val="115611136"/>
        <c:crosses val="autoZero"/>
        <c:auto val="1"/>
        <c:lblAlgn val="ctr"/>
        <c:lblOffset val="100"/>
      </c:catAx>
      <c:valAx>
        <c:axId val="115611136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s-CR" sz="1200" dirty="0" smtClean="0"/>
                  <a:t>VENTAS</a:t>
                </a:r>
                <a:r>
                  <a:rPr lang="es-CR" sz="1200" baseline="0" dirty="0" smtClean="0"/>
                  <a:t> </a:t>
                </a:r>
                <a:endParaRPr lang="es-CR" sz="1200" dirty="0"/>
              </a:p>
            </c:rich>
          </c:tx>
        </c:title>
        <c:numFmt formatCode="_(* #,##0_);_(* \(#,##0\);_(* &quot;-&quot;??_);_(@_)" sourceLinked="1"/>
        <c:tickLblPos val="nextTo"/>
        <c:crossAx val="11500236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R"/>
    </a:p>
  </c:txPr>
  <c:externalData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en-US" sz="1800" dirty="0" smtClean="0"/>
              <a:t>Gráfico 2. Comparativo </a:t>
            </a:r>
            <a:r>
              <a:rPr lang="en-US" sz="1800" dirty="0"/>
              <a:t>Ventas Totales</a:t>
            </a:r>
          </a:p>
          <a:p>
            <a:pPr>
              <a:defRPr sz="1800"/>
            </a:pPr>
            <a:r>
              <a:rPr lang="en-US" sz="1800" dirty="0"/>
              <a:t>(En colones corrientes)</a:t>
            </a:r>
          </a:p>
        </c:rich>
      </c:tx>
      <c:overlay val="1"/>
      <c:spPr>
        <a:solidFill>
          <a:sysClr val="window" lastClr="FFFFFF">
            <a:lumMod val="85000"/>
          </a:sysClr>
        </a:solidFill>
      </c:spPr>
    </c:title>
    <c:plotArea>
      <c:layout>
        <c:manualLayout>
          <c:layoutTarget val="inner"/>
          <c:xMode val="edge"/>
          <c:yMode val="edge"/>
          <c:x val="0.21704052228601164"/>
          <c:y val="0.17959132051020907"/>
          <c:w val="0.69568955335706528"/>
          <c:h val="0.65930253733351973"/>
        </c:manualLayout>
      </c:layout>
      <c:barChart>
        <c:barDir val="bar"/>
        <c:grouping val="clustered"/>
        <c:ser>
          <c:idx val="0"/>
          <c:order val="0"/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2.9360364799303181E-3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7.3314408723589974E-3"/>
                  <c:y val="2.5084514419032805E-3"/>
                </c:manualLayout>
              </c:layout>
              <c:showVal val="1"/>
            </c:dLbl>
            <c:dLbl>
              <c:idx val="2"/>
              <c:layout>
                <c:manualLayout>
                  <c:x val="8.794384253543638E-3"/>
                  <c:y val="6.5441141460472647E-3"/>
                </c:manualLayout>
              </c:layout>
              <c:showVal val="1"/>
            </c:dLbl>
            <c:showVal val="1"/>
          </c:dLbls>
          <c:cat>
            <c:strRef>
              <c:f>'Ventas Casa Cuño'!$B$29:$B$31</c:f>
              <c:strCache>
                <c:ptCount val="3"/>
                <c:pt idx="0">
                  <c:v>Casa del Cuño</c:v>
                </c:pt>
                <c:pt idx="1">
                  <c:v>La Nave</c:v>
                </c:pt>
                <c:pt idx="2">
                  <c:v>Total</c:v>
                </c:pt>
              </c:strCache>
            </c:strRef>
          </c:cat>
          <c:val>
            <c:numRef>
              <c:f>'Ventas Casa Cuño'!$C$29:$C$31</c:f>
              <c:numCache>
                <c:formatCode>_(* #,##0_);_(* \(#,##0\);_(* "-"??_);_(@_)</c:formatCode>
                <c:ptCount val="3"/>
                <c:pt idx="0">
                  <c:v>23177300</c:v>
                </c:pt>
                <c:pt idx="1">
                  <c:v>297489000</c:v>
                </c:pt>
                <c:pt idx="2">
                  <c:v>320666300</c:v>
                </c:pt>
              </c:numCache>
            </c:numRef>
          </c:val>
        </c:ser>
        <c:dLbls>
          <c:showVal val="1"/>
        </c:dLbls>
        <c:gapWidth val="75"/>
        <c:axId val="126325120"/>
        <c:axId val="126327040"/>
      </c:barChart>
      <c:catAx>
        <c:axId val="12632512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MX" dirty="0" smtClean="0"/>
                  <a:t>SALON</a:t>
                </a:r>
                <a:endParaRPr lang="es-CR" dirty="0"/>
              </a:p>
            </c:rich>
          </c:tx>
          <c:layout>
            <c:manualLayout>
              <c:xMode val="edge"/>
              <c:yMode val="edge"/>
              <c:x val="1.5667588445561532E-2"/>
              <c:y val="0.47558128461916932"/>
            </c:manualLayout>
          </c:layout>
        </c:title>
        <c:majorTickMark val="none"/>
        <c:tickLblPos val="nextTo"/>
        <c:crossAx val="126327040"/>
        <c:crosses val="autoZero"/>
        <c:auto val="1"/>
        <c:lblAlgn val="ctr"/>
        <c:lblOffset val="100"/>
      </c:catAx>
      <c:valAx>
        <c:axId val="1263270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CR" dirty="0" smtClean="0"/>
                  <a:t>COLONES</a:t>
                </a:r>
                <a:endParaRPr lang="es-CR" dirty="0"/>
              </a:p>
            </c:rich>
          </c:tx>
          <c:layout>
            <c:manualLayout>
              <c:xMode val="edge"/>
              <c:yMode val="edge"/>
              <c:x val="0.48638565328195738"/>
              <c:y val="0.92779215007856275"/>
            </c:manualLayout>
          </c:layout>
        </c:title>
        <c:numFmt formatCode="_(* #,##0_);_(* \(#,##0\);_(* &quot;-&quot;??_);_(@_)" sourceLinked="1"/>
        <c:majorTickMark val="none"/>
        <c:tickLblPos val="nextTo"/>
        <c:crossAx val="12632512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R"/>
    </a:p>
  </c:txPr>
  <c:externalData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en-US" sz="1800" dirty="0" smtClean="0"/>
              <a:t>Gráfico 4. Ventas </a:t>
            </a:r>
            <a:r>
              <a:rPr lang="en-US" sz="1800" dirty="0"/>
              <a:t>según producción</a:t>
            </a:r>
          </a:p>
          <a:p>
            <a:pPr>
              <a:defRPr sz="1800"/>
            </a:pPr>
            <a:r>
              <a:rPr lang="en-US" sz="1800" dirty="0"/>
              <a:t>(En colones corrientes)</a:t>
            </a:r>
          </a:p>
        </c:rich>
      </c:tx>
      <c:layout>
        <c:manualLayout>
          <c:xMode val="edge"/>
          <c:yMode val="edge"/>
          <c:x val="0.32545279962200763"/>
          <c:y val="5.3506723204033158E-3"/>
        </c:manualLayout>
      </c:layout>
      <c:spPr>
        <a:solidFill>
          <a:sysClr val="window" lastClr="FFFFFF">
            <a:lumMod val="85000"/>
          </a:sysClr>
        </a:solidFill>
      </c:spPr>
    </c:title>
    <c:plotArea>
      <c:layout>
        <c:manualLayout>
          <c:layoutTarget val="inner"/>
          <c:xMode val="edge"/>
          <c:yMode val="edge"/>
          <c:x val="0.33525801722837217"/>
          <c:y val="0.15252214688936233"/>
          <c:w val="0.62225705148347754"/>
          <c:h val="0.77270722409810044"/>
        </c:manualLayout>
      </c:layout>
      <c:barChart>
        <c:barDir val="bar"/>
        <c:grouping val="clustered"/>
        <c:ser>
          <c:idx val="0"/>
          <c:order val="0"/>
          <c:dPt>
            <c:idx val="1"/>
            <c:spPr>
              <a:solidFill>
                <a:srgbClr val="E68422">
                  <a:lumMod val="75000"/>
                </a:srgbClr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-2.9299952612517593E-3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7.3249881531293965E-3"/>
                  <c:y val="-9.9362962142907039E-3"/>
                </c:manualLayout>
              </c:layout>
              <c:showVal val="1"/>
            </c:dLbl>
            <c:dLbl>
              <c:idx val="2"/>
              <c:layout>
                <c:manualLayout>
                  <c:x val="4.3949928918777456E-3"/>
                  <c:y val="-4.9681481071453511E-3"/>
                </c:manualLayout>
              </c:layout>
              <c:showVal val="1"/>
            </c:dLbl>
            <c:showVal val="1"/>
          </c:dLbls>
          <c:cat>
            <c:strRef>
              <c:f>'Ventas Casa Cuño'!$B$57:$B$59</c:f>
              <c:strCache>
                <c:ptCount val="3"/>
                <c:pt idx="0">
                  <c:v>Ventas Producción Nacional</c:v>
                </c:pt>
                <c:pt idx="1">
                  <c:v>Ventas Producción Extranjera</c:v>
                </c:pt>
                <c:pt idx="2">
                  <c:v>TOTAL</c:v>
                </c:pt>
              </c:strCache>
            </c:strRef>
          </c:cat>
          <c:val>
            <c:numRef>
              <c:f>'Ventas Casa Cuño'!$C$57:$C$59</c:f>
              <c:numCache>
                <c:formatCode>_(* #,##0_);_(* \(#,##0\);_(* "-"??_);_(@_)</c:formatCode>
                <c:ptCount val="3"/>
                <c:pt idx="0">
                  <c:v>108791246</c:v>
                </c:pt>
                <c:pt idx="1">
                  <c:v>211875054</c:v>
                </c:pt>
                <c:pt idx="2">
                  <c:v>320666300</c:v>
                </c:pt>
              </c:numCache>
            </c:numRef>
          </c:val>
        </c:ser>
        <c:dLbls>
          <c:showVal val="1"/>
        </c:dLbls>
        <c:axId val="126668160"/>
        <c:axId val="126674432"/>
      </c:barChart>
      <c:catAx>
        <c:axId val="12666816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MX" dirty="0" smtClean="0"/>
                  <a:t>TIPO</a:t>
                </a:r>
                <a:r>
                  <a:rPr lang="es-MX" baseline="0" dirty="0" smtClean="0"/>
                  <a:t> DE PRODUCCIÓN</a:t>
                </a:r>
                <a:endParaRPr lang="es-CR" dirty="0"/>
              </a:p>
            </c:rich>
          </c:tx>
          <c:layout>
            <c:manualLayout>
              <c:xMode val="edge"/>
              <c:yMode val="edge"/>
              <c:x val="8.7899857837552744E-3"/>
              <c:y val="0.34316798462768922"/>
            </c:manualLayout>
          </c:layout>
        </c:title>
        <c:majorTickMark val="none"/>
        <c:tickLblPos val="nextTo"/>
        <c:crossAx val="126674432"/>
        <c:crosses val="autoZero"/>
        <c:auto val="1"/>
        <c:lblAlgn val="ctr"/>
        <c:lblOffset val="100"/>
      </c:catAx>
      <c:valAx>
        <c:axId val="126674432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CR" dirty="0" smtClean="0"/>
                  <a:t>COLONES</a:t>
                </a:r>
                <a:endParaRPr lang="es-CR" dirty="0"/>
              </a:p>
            </c:rich>
          </c:tx>
        </c:title>
        <c:numFmt formatCode="_(* #,##0_);_(* \(#,##0\);_(* &quot;-&quot;??_);_(@_)" sourceLinked="1"/>
        <c:tickLblPos val="nextTo"/>
        <c:crossAx val="12666816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R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R"/>
  <c:pivotSource>
    <c:name>[CUADROS FERIA AGOSTO-SET 2013 final.xlsx]V x TP!Tabla dinámica6</c:name>
    <c:fmtId val="-1"/>
  </c:pivotSource>
  <c:chart>
    <c:pivotFmts>
      <c:pivotFmt>
        <c:idx val="0"/>
        <c:marker>
          <c:symbol val="none"/>
        </c:marker>
      </c:pivotFmt>
      <c:pivotFmt>
        <c:idx val="1"/>
        <c:spPr>
          <a:noFill/>
          <a:ln>
            <a:noFill/>
          </a:ln>
        </c:spPr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spPr>
          <a:noFill/>
          <a:ln>
            <a:noFill/>
          </a:ln>
        </c:spPr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spPr>
          <a:noFill/>
          <a:ln>
            <a:noFill/>
          </a:ln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0.21480001288372255"/>
          <c:y val="3.4007610693920796E-2"/>
          <c:w val="0.7306292531455425"/>
          <c:h val="0.74256238704701938"/>
        </c:manualLayout>
      </c:layout>
      <c:barChart>
        <c:barDir val="bar"/>
        <c:grouping val="clustered"/>
        <c:ser>
          <c:idx val="0"/>
          <c:order val="0"/>
          <c:tx>
            <c:strRef>
              <c:f>'V x TP'!$B$7:$B$8</c:f>
              <c:strCache>
                <c:ptCount val="1"/>
                <c:pt idx="0">
                  <c:v>n</c:v>
                </c:pt>
              </c:strCache>
            </c:strRef>
          </c:tx>
          <c:spPr>
            <a:solidFill>
              <a:srgbClr val="0070C0"/>
            </a:solidFill>
          </c:spPr>
          <c:dLbls>
            <c:dLblPos val="outEnd"/>
            <c:showVal val="1"/>
          </c:dLbls>
          <c:cat>
            <c:strRef>
              <c:f>'V x TP'!$A$9:$A$12</c:f>
              <c:strCache>
                <c:ptCount val="3"/>
                <c:pt idx="0">
                  <c:v>Hombres</c:v>
                </c:pt>
                <c:pt idx="1">
                  <c:v>Mujeres</c:v>
                </c:pt>
                <c:pt idx="2">
                  <c:v>Niños(as)</c:v>
                </c:pt>
              </c:strCache>
            </c:strRef>
          </c:cat>
          <c:val>
            <c:numRef>
              <c:f>'V x TP'!$B$9:$B$12</c:f>
              <c:numCache>
                <c:formatCode>#,##0</c:formatCode>
                <c:ptCount val="3"/>
                <c:pt idx="0">
                  <c:v>27120</c:v>
                </c:pt>
                <c:pt idx="1">
                  <c:v>30962</c:v>
                </c:pt>
                <c:pt idx="2">
                  <c:v>7258</c:v>
                </c:pt>
              </c:numCache>
            </c:numRef>
          </c:val>
        </c:ser>
        <c:ser>
          <c:idx val="1"/>
          <c:order val="1"/>
          <c:tx>
            <c:strRef>
              <c:f>'V x TP'!$C$7:$C$8</c:f>
              <c:strCache>
                <c:ptCount val="1"/>
                <c:pt idx="0">
                  <c:v>%</c:v>
                </c:pt>
              </c:strCache>
            </c:strRef>
          </c:tx>
          <c:spPr>
            <a:noFill/>
            <a:ln>
              <a:noFill/>
            </a:ln>
          </c:spPr>
          <c:dLbls>
            <c:delete val="1"/>
          </c:dLbls>
          <c:cat>
            <c:strRef>
              <c:f>'V x TP'!$A$9:$A$12</c:f>
              <c:strCache>
                <c:ptCount val="3"/>
                <c:pt idx="0">
                  <c:v>Hombres</c:v>
                </c:pt>
                <c:pt idx="1">
                  <c:v>Mujeres</c:v>
                </c:pt>
                <c:pt idx="2">
                  <c:v>Niños(as)</c:v>
                </c:pt>
              </c:strCache>
            </c:strRef>
          </c:cat>
          <c:val>
            <c:numRef>
              <c:f>'V x TP'!$C$9:$C$12</c:f>
              <c:numCache>
                <c:formatCode>0%</c:formatCode>
                <c:ptCount val="3"/>
                <c:pt idx="0">
                  <c:v>0.41505968778696056</c:v>
                </c:pt>
                <c:pt idx="1">
                  <c:v>0.4738598102234467</c:v>
                </c:pt>
                <c:pt idx="2">
                  <c:v>0.11108050198959289</c:v>
                </c:pt>
              </c:numCache>
            </c:numRef>
          </c:val>
        </c:ser>
        <c:dLbls>
          <c:showVal val="1"/>
        </c:dLbls>
        <c:axId val="76868992"/>
        <c:axId val="76076544"/>
      </c:barChart>
      <c:catAx>
        <c:axId val="76868992"/>
        <c:scaling>
          <c:orientation val="maxMin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CR" dirty="0" smtClean="0"/>
                  <a:t>TIPO DE PERSONA</a:t>
                </a:r>
                <a:endParaRPr lang="es-CR" dirty="0"/>
              </a:p>
            </c:rich>
          </c:tx>
          <c:layout>
            <c:manualLayout>
              <c:xMode val="edge"/>
              <c:yMode val="edge"/>
              <c:x val="2.9641897865689999E-2"/>
              <c:y val="0.15526312202037831"/>
            </c:manualLayout>
          </c:layout>
        </c:title>
        <c:tickLblPos val="nextTo"/>
        <c:crossAx val="76076544"/>
        <c:crosses val="autoZero"/>
        <c:auto val="1"/>
        <c:lblAlgn val="ctr"/>
        <c:lblOffset val="100"/>
      </c:catAx>
      <c:valAx>
        <c:axId val="760765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CR" dirty="0" smtClean="0"/>
                  <a:t>VISITAS</a:t>
                </a:r>
                <a:endParaRPr lang="es-CR" dirty="0"/>
              </a:p>
            </c:rich>
          </c:tx>
        </c:title>
        <c:numFmt formatCode="#,##0" sourceLinked="1"/>
        <c:tickLblPos val="nextTo"/>
        <c:crossAx val="76868992"/>
        <c:crosses val="max"/>
        <c:crossBetween val="between"/>
      </c:valAx>
    </c:plotArea>
    <c:plotVisOnly val="1"/>
    <c:dispBlanksAs val="gap"/>
  </c:chart>
  <c:txPr>
    <a:bodyPr/>
    <a:lstStyle/>
    <a:p>
      <a:pPr>
        <a:defRPr sz="2000"/>
      </a:pPr>
      <a:endParaRPr lang="es-CR"/>
    </a:p>
  </c:txPr>
  <c:externalData r:id="rId1"/>
  <c:extLst>
    <c:ext xmlns:c14="http://schemas.microsoft.com/office/drawing/2007/8/2/chart" uri="{781A3756-C4B2-4CAC-9D66-4F8BD8637D16}">
      <c14:pivotOptions>
        <c14:dropZoneFilter val="1"/>
        <c14:dropZonesVisible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R"/>
  <c:pivotSource>
    <c:name>[CUADROS FERIA AGOSTO-SET 2013 final.xlsx]V x H!Tabla dinámica6</c:name>
    <c:fmtId val="13"/>
  </c:pivotSource>
  <c:chart>
    <c:pivotFmts>
      <c:pivotFmt>
        <c:idx val="0"/>
      </c:pivotFmt>
      <c:pivotFmt>
        <c:idx val="1"/>
        <c:spPr>
          <a:ln>
            <a:noFill/>
          </a:ln>
        </c:spPr>
        <c:marker>
          <c:spPr>
            <a:noFill/>
            <a:ln>
              <a:noFill/>
            </a:ln>
          </c:spPr>
        </c:marker>
      </c:pivotFmt>
      <c:pivotFmt>
        <c:idx val="2"/>
      </c:pivotFmt>
      <c:pivotFmt>
        <c:idx val="3"/>
        <c:spPr>
          <a:ln>
            <a:noFill/>
          </a:ln>
        </c:spPr>
        <c:marker>
          <c:spPr>
            <a:noFill/>
            <a:ln>
              <a:noFill/>
            </a:ln>
          </c:spPr>
        </c:marker>
      </c:pivotFmt>
      <c:pivotFmt>
        <c:idx val="4"/>
      </c:pivotFmt>
      <c:pivotFmt>
        <c:idx val="5"/>
        <c:spPr>
          <a:ln>
            <a:noFill/>
          </a:ln>
        </c:spPr>
        <c:marker>
          <c:spPr>
            <a:noFill/>
            <a:ln>
              <a:noFill/>
            </a:ln>
          </c:spPr>
        </c:marker>
      </c:pivotFmt>
    </c:pivotFmts>
    <c:plotArea>
      <c:layout>
        <c:manualLayout>
          <c:layoutTarget val="inner"/>
          <c:xMode val="edge"/>
          <c:yMode val="edge"/>
          <c:x val="8.8246131254233418E-2"/>
          <c:y val="4.1761188602826071E-2"/>
          <c:w val="0.90633847583243432"/>
          <c:h val="0.54811023462987474"/>
        </c:manualLayout>
      </c:layout>
      <c:lineChart>
        <c:grouping val="standard"/>
        <c:ser>
          <c:idx val="0"/>
          <c:order val="0"/>
          <c:tx>
            <c:strRef>
              <c:f>'V x H'!$B$7:$B$8</c:f>
              <c:strCache>
                <c:ptCount val="1"/>
                <c:pt idx="0">
                  <c:v>n</c:v>
                </c:pt>
              </c:strCache>
            </c:strRef>
          </c:tx>
          <c:spPr>
            <a:ln w="57150">
              <a:solidFill>
                <a:srgbClr val="0070C0"/>
              </a:solidFill>
            </a:ln>
          </c:spPr>
          <c:marker>
            <c:symbol val="diamond"/>
            <c:size val="7"/>
            <c:spPr>
              <a:solidFill>
                <a:srgbClr val="0070C0"/>
              </a:solidFill>
              <a:ln w="57150">
                <a:solidFill>
                  <a:srgbClr val="0070C0"/>
                </a:solidFill>
              </a:ln>
            </c:spPr>
          </c:marker>
          <c:cat>
            <c:strRef>
              <c:f>'V x H'!$A$9:$A$32</c:f>
              <c:strCache>
                <c:ptCount val="23"/>
                <c:pt idx="0">
                  <c:v>09:00am a 09:30am</c:v>
                </c:pt>
                <c:pt idx="1">
                  <c:v>09:30am a 10:00am</c:v>
                </c:pt>
                <c:pt idx="2">
                  <c:v>10:00am a 10:30am</c:v>
                </c:pt>
                <c:pt idx="3">
                  <c:v>10:30am a 11:00am</c:v>
                </c:pt>
                <c:pt idx="4">
                  <c:v>11:00am a 11:30am</c:v>
                </c:pt>
                <c:pt idx="5">
                  <c:v>11:30am a 12:00pm</c:v>
                </c:pt>
                <c:pt idx="6">
                  <c:v>12:00pm a 12:30pm</c:v>
                </c:pt>
                <c:pt idx="7">
                  <c:v>12:30pm a 01:00pm</c:v>
                </c:pt>
                <c:pt idx="8">
                  <c:v>01:00pm a 01:30pm</c:v>
                </c:pt>
                <c:pt idx="9">
                  <c:v>01:30pm a 02:00pm</c:v>
                </c:pt>
                <c:pt idx="10">
                  <c:v>02:00pm a 02:30pm</c:v>
                </c:pt>
                <c:pt idx="11">
                  <c:v>02:30pm a 03:00pm</c:v>
                </c:pt>
                <c:pt idx="12">
                  <c:v>03:00pm a 03:30pm</c:v>
                </c:pt>
                <c:pt idx="13">
                  <c:v>03:30pm a 04:00pm</c:v>
                </c:pt>
                <c:pt idx="14">
                  <c:v>04:00pm a 04:30pm</c:v>
                </c:pt>
                <c:pt idx="15">
                  <c:v>04:30pm a 05:00pm</c:v>
                </c:pt>
                <c:pt idx="16">
                  <c:v>05:00pm a 05:30pm</c:v>
                </c:pt>
                <c:pt idx="17">
                  <c:v>05:30pm a 06:00pm</c:v>
                </c:pt>
                <c:pt idx="18">
                  <c:v>06:00pm a 06:30pm</c:v>
                </c:pt>
                <c:pt idx="19">
                  <c:v>06:30pm a 07:00pm</c:v>
                </c:pt>
                <c:pt idx="20">
                  <c:v>07:00pm a 07:30pm</c:v>
                </c:pt>
                <c:pt idx="21">
                  <c:v>07:30pm a 08:00pm</c:v>
                </c:pt>
                <c:pt idx="22">
                  <c:v>08:00pm a 08:30pm</c:v>
                </c:pt>
              </c:strCache>
            </c:strRef>
          </c:cat>
          <c:val>
            <c:numRef>
              <c:f>'V x H'!$B$9:$B$32</c:f>
              <c:numCache>
                <c:formatCode>#,##0</c:formatCode>
                <c:ptCount val="23"/>
                <c:pt idx="0">
                  <c:v>2986</c:v>
                </c:pt>
                <c:pt idx="1">
                  <c:v>1571</c:v>
                </c:pt>
                <c:pt idx="2">
                  <c:v>2012</c:v>
                </c:pt>
                <c:pt idx="3">
                  <c:v>2370</c:v>
                </c:pt>
                <c:pt idx="4">
                  <c:v>2204</c:v>
                </c:pt>
                <c:pt idx="5">
                  <c:v>2378</c:v>
                </c:pt>
                <c:pt idx="6">
                  <c:v>2906</c:v>
                </c:pt>
                <c:pt idx="7">
                  <c:v>3025</c:v>
                </c:pt>
                <c:pt idx="8">
                  <c:v>3142</c:v>
                </c:pt>
                <c:pt idx="9">
                  <c:v>2777</c:v>
                </c:pt>
                <c:pt idx="10">
                  <c:v>2876</c:v>
                </c:pt>
                <c:pt idx="11">
                  <c:v>3204</c:v>
                </c:pt>
                <c:pt idx="12">
                  <c:v>3384</c:v>
                </c:pt>
                <c:pt idx="13">
                  <c:v>3291</c:v>
                </c:pt>
                <c:pt idx="14">
                  <c:v>3329</c:v>
                </c:pt>
                <c:pt idx="15">
                  <c:v>3200</c:v>
                </c:pt>
                <c:pt idx="16">
                  <c:v>3911</c:v>
                </c:pt>
                <c:pt idx="17">
                  <c:v>3950</c:v>
                </c:pt>
                <c:pt idx="18">
                  <c:v>3626</c:v>
                </c:pt>
                <c:pt idx="19">
                  <c:v>3079</c:v>
                </c:pt>
                <c:pt idx="20">
                  <c:v>2756</c:v>
                </c:pt>
                <c:pt idx="21">
                  <c:v>2047</c:v>
                </c:pt>
                <c:pt idx="22">
                  <c:v>1316</c:v>
                </c:pt>
              </c:numCache>
            </c:numRef>
          </c:val>
        </c:ser>
        <c:ser>
          <c:idx val="1"/>
          <c:order val="1"/>
          <c:tx>
            <c:strRef>
              <c:f>'V x H'!$C$7:$C$8</c:f>
              <c:strCache>
                <c:ptCount val="1"/>
                <c:pt idx="0">
                  <c:v>%</c:v>
                </c:pt>
              </c:strCache>
            </c:strRef>
          </c:tx>
          <c:spPr>
            <a:ln>
              <a:noFill/>
            </a:ln>
          </c:spPr>
          <c:marker>
            <c:spPr>
              <a:noFill/>
              <a:ln>
                <a:noFill/>
              </a:ln>
            </c:spPr>
          </c:marker>
          <c:cat>
            <c:strRef>
              <c:f>'V x H'!$A$9:$A$32</c:f>
              <c:strCache>
                <c:ptCount val="23"/>
                <c:pt idx="0">
                  <c:v>09:00am a 09:30am</c:v>
                </c:pt>
                <c:pt idx="1">
                  <c:v>09:30am a 10:00am</c:v>
                </c:pt>
                <c:pt idx="2">
                  <c:v>10:00am a 10:30am</c:v>
                </c:pt>
                <c:pt idx="3">
                  <c:v>10:30am a 11:00am</c:v>
                </c:pt>
                <c:pt idx="4">
                  <c:v>11:00am a 11:30am</c:v>
                </c:pt>
                <c:pt idx="5">
                  <c:v>11:30am a 12:00pm</c:v>
                </c:pt>
                <c:pt idx="6">
                  <c:v>12:00pm a 12:30pm</c:v>
                </c:pt>
                <c:pt idx="7">
                  <c:v>12:30pm a 01:00pm</c:v>
                </c:pt>
                <c:pt idx="8">
                  <c:v>01:00pm a 01:30pm</c:v>
                </c:pt>
                <c:pt idx="9">
                  <c:v>01:30pm a 02:00pm</c:v>
                </c:pt>
                <c:pt idx="10">
                  <c:v>02:00pm a 02:30pm</c:v>
                </c:pt>
                <c:pt idx="11">
                  <c:v>02:30pm a 03:00pm</c:v>
                </c:pt>
                <c:pt idx="12">
                  <c:v>03:00pm a 03:30pm</c:v>
                </c:pt>
                <c:pt idx="13">
                  <c:v>03:30pm a 04:00pm</c:v>
                </c:pt>
                <c:pt idx="14">
                  <c:v>04:00pm a 04:30pm</c:v>
                </c:pt>
                <c:pt idx="15">
                  <c:v>04:30pm a 05:00pm</c:v>
                </c:pt>
                <c:pt idx="16">
                  <c:v>05:00pm a 05:30pm</c:v>
                </c:pt>
                <c:pt idx="17">
                  <c:v>05:30pm a 06:00pm</c:v>
                </c:pt>
                <c:pt idx="18">
                  <c:v>06:00pm a 06:30pm</c:v>
                </c:pt>
                <c:pt idx="19">
                  <c:v>06:30pm a 07:00pm</c:v>
                </c:pt>
                <c:pt idx="20">
                  <c:v>07:00pm a 07:30pm</c:v>
                </c:pt>
                <c:pt idx="21">
                  <c:v>07:30pm a 08:00pm</c:v>
                </c:pt>
                <c:pt idx="22">
                  <c:v>08:00pm a 08:30pm</c:v>
                </c:pt>
              </c:strCache>
            </c:strRef>
          </c:cat>
          <c:val>
            <c:numRef>
              <c:f>'V x H'!$C$9:$C$32</c:f>
              <c:numCache>
                <c:formatCode>0%</c:formatCode>
                <c:ptCount val="23"/>
                <c:pt idx="0">
                  <c:v>4.5699418426691153E-2</c:v>
                </c:pt>
                <c:pt idx="1">
                  <c:v>2.4043464952555861E-2</c:v>
                </c:pt>
                <c:pt idx="2">
                  <c:v>3.0792776247321702E-2</c:v>
                </c:pt>
                <c:pt idx="3">
                  <c:v>3.6271808999081737E-2</c:v>
                </c:pt>
                <c:pt idx="4">
                  <c:v>3.3731251913070096E-2</c:v>
                </c:pt>
                <c:pt idx="5">
                  <c:v>3.6394245485154589E-2</c:v>
                </c:pt>
                <c:pt idx="6">
                  <c:v>4.4475053565962652E-2</c:v>
                </c:pt>
                <c:pt idx="7">
                  <c:v>4.6296296296296301E-2</c:v>
                </c:pt>
                <c:pt idx="8">
                  <c:v>4.8086929905111736E-2</c:v>
                </c:pt>
                <c:pt idx="9">
                  <c:v>4.2500765228037952E-2</c:v>
                </c:pt>
                <c:pt idx="10">
                  <c:v>4.4015916743189477E-2</c:v>
                </c:pt>
                <c:pt idx="11">
                  <c:v>4.9035812672176306E-2</c:v>
                </c:pt>
                <c:pt idx="12">
                  <c:v>5.1790633608815431E-2</c:v>
                </c:pt>
                <c:pt idx="13">
                  <c:v>5.0367309458218566E-2</c:v>
                </c:pt>
                <c:pt idx="14">
                  <c:v>5.0948882767064566E-2</c:v>
                </c:pt>
                <c:pt idx="15">
                  <c:v>4.8974594429139894E-2</c:v>
                </c:pt>
                <c:pt idx="16">
                  <c:v>5.9856137128864409E-2</c:v>
                </c:pt>
                <c:pt idx="17">
                  <c:v>6.0453014998469549E-2</c:v>
                </c:pt>
                <c:pt idx="18">
                  <c:v>5.5494337312519133E-2</c:v>
                </c:pt>
                <c:pt idx="19">
                  <c:v>4.7122742577288025E-2</c:v>
                </c:pt>
                <c:pt idx="20">
                  <c:v>4.2179369452096716E-2</c:v>
                </c:pt>
                <c:pt idx="21">
                  <c:v>3.132843587389042E-2</c:v>
                </c:pt>
                <c:pt idx="22">
                  <c:v>2.0140801958983781E-2</c:v>
                </c:pt>
              </c:numCache>
            </c:numRef>
          </c:val>
        </c:ser>
        <c:dLbls/>
        <c:marker val="1"/>
        <c:axId val="78124928"/>
        <c:axId val="78126464"/>
      </c:lineChart>
      <c:catAx>
        <c:axId val="78124928"/>
        <c:scaling>
          <c:orientation val="minMax"/>
        </c:scaling>
        <c:axPos val="b"/>
        <c:tickLblPos val="nextTo"/>
        <c:crossAx val="78126464"/>
        <c:crosses val="autoZero"/>
        <c:auto val="1"/>
        <c:lblAlgn val="ctr"/>
        <c:lblOffset val="100"/>
      </c:catAx>
      <c:valAx>
        <c:axId val="78126464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MX" dirty="0" smtClean="0"/>
                  <a:t>VISITAS</a:t>
                </a:r>
                <a:endParaRPr lang="es-CR" dirty="0"/>
              </a:p>
            </c:rich>
          </c:tx>
        </c:title>
        <c:numFmt formatCode="#,##0" sourceLinked="1"/>
        <c:tickLblPos val="nextTo"/>
        <c:crossAx val="7812492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/>
            </a:pPr>
            <a:endParaRPr lang="es-CR"/>
          </a:p>
        </c:txPr>
      </c:dTable>
    </c:plotArea>
    <c:plotVisOnly val="1"/>
    <c:dispBlanksAs val="gap"/>
  </c:chart>
  <c:txPr>
    <a:bodyPr/>
    <a:lstStyle/>
    <a:p>
      <a:pPr>
        <a:defRPr sz="1400"/>
      </a:pPr>
      <a:endParaRPr lang="es-CR"/>
    </a:p>
  </c:txPr>
  <c:externalData r:id="rId1"/>
  <c:extLst>
    <c:ext xmlns:c14="http://schemas.microsoft.com/office/drawing/2007/8/2/chart" uri="{781A3756-C4B2-4CAC-9D66-4F8BD8637D16}">
      <c14:pivotOptions>
        <c14:dropZoneFilter val="1"/>
        <c14:dropZoneCategories val="1"/>
        <c14:dropZonesVisible val="1"/>
      </c14:pivotOptions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R"/>
  <c:pivotSource>
    <c:name>[CUADROS FERIA AGOSTO-SET 2013 final V1.xlsx]V x F SA!Tabla dinámica6</c:name>
    <c:fmtId val="11"/>
  </c:pivotSource>
  <c:chart>
    <c:pivotFmts>
      <c:pivotFmt>
        <c:idx val="0"/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  <c:pivotFmt>
        <c:idx val="5"/>
      </c:pivotFmt>
      <c:pivotFmt>
        <c:idx val="6"/>
        <c:spPr>
          <a:ln>
            <a:noFill/>
          </a:ln>
        </c:spPr>
        <c:marker>
          <c:spPr>
            <a:noFill/>
            <a:ln>
              <a:noFill/>
            </a:ln>
          </c:spPr>
        </c:marker>
      </c:pivotFmt>
      <c:pivotFmt>
        <c:idx val="7"/>
        <c:spPr>
          <a:ln>
            <a:noFill/>
          </a:ln>
        </c:spPr>
        <c:marker>
          <c:spPr>
            <a:noFill/>
            <a:ln>
              <a:noFill/>
            </a:ln>
          </c:spPr>
        </c:marker>
      </c:pivotFmt>
      <c:pivotFmt>
        <c:idx val="8"/>
        <c:spPr>
          <a:ln>
            <a:noFill/>
          </a:ln>
        </c:spPr>
        <c:marker>
          <c:spPr>
            <a:noFill/>
            <a:ln>
              <a:noFill/>
            </a:ln>
          </c:spPr>
        </c:marker>
      </c:pivotFmt>
      <c:pivotFmt>
        <c:idx val="9"/>
        <c:spPr>
          <a:ln>
            <a:noFill/>
          </a:ln>
        </c:spPr>
        <c:marker>
          <c:spPr>
            <a:noFill/>
            <a:ln>
              <a:noFill/>
            </a:ln>
          </c:spPr>
        </c:marker>
      </c:pivotFmt>
      <c:pivotFmt>
        <c:idx val="10"/>
        <c:spPr>
          <a:ln>
            <a:noFill/>
          </a:ln>
        </c:spPr>
        <c:marker>
          <c:spPr>
            <a:noFill/>
            <a:ln>
              <a:noFill/>
            </a:ln>
          </c:spPr>
        </c:marker>
      </c:pivotFmt>
      <c:pivotFmt>
        <c:idx val="11"/>
        <c:spPr>
          <a:ln>
            <a:noFill/>
          </a:ln>
        </c:spPr>
        <c:marker>
          <c:spPr>
            <a:noFill/>
            <a:ln>
              <a:noFill/>
            </a:ln>
          </c:spPr>
        </c:marker>
      </c:pivotFmt>
      <c:pivotFmt>
        <c:idx val="12"/>
      </c:pivotFmt>
      <c:pivotFmt>
        <c:idx val="13"/>
      </c:pivotFmt>
      <c:pivotFmt>
        <c:idx val="14"/>
      </c:pivotFmt>
      <c:pivotFmt>
        <c:idx val="15"/>
      </c:pivotFmt>
      <c:pivotFmt>
        <c:idx val="16"/>
      </c:pivotFmt>
      <c:pivotFmt>
        <c:idx val="17"/>
      </c:pivotFmt>
      <c:pivotFmt>
        <c:idx val="18"/>
        <c:spPr>
          <a:ln>
            <a:noFill/>
          </a:ln>
        </c:spPr>
        <c:marker>
          <c:spPr>
            <a:noFill/>
            <a:ln>
              <a:noFill/>
            </a:ln>
          </c:spPr>
        </c:marker>
      </c:pivotFmt>
      <c:pivotFmt>
        <c:idx val="19"/>
        <c:spPr>
          <a:ln>
            <a:noFill/>
          </a:ln>
        </c:spPr>
        <c:marker>
          <c:spPr>
            <a:noFill/>
            <a:ln>
              <a:noFill/>
            </a:ln>
          </c:spPr>
        </c:marker>
      </c:pivotFmt>
      <c:pivotFmt>
        <c:idx val="20"/>
        <c:spPr>
          <a:ln>
            <a:noFill/>
          </a:ln>
        </c:spPr>
        <c:marker>
          <c:spPr>
            <a:noFill/>
            <a:ln>
              <a:noFill/>
            </a:ln>
          </c:spPr>
        </c:marker>
      </c:pivotFmt>
      <c:pivotFmt>
        <c:idx val="21"/>
        <c:spPr>
          <a:ln>
            <a:noFill/>
          </a:ln>
        </c:spPr>
        <c:marker>
          <c:spPr>
            <a:noFill/>
            <a:ln>
              <a:noFill/>
            </a:ln>
          </c:spPr>
        </c:marker>
      </c:pivotFmt>
      <c:pivotFmt>
        <c:idx val="22"/>
        <c:spPr>
          <a:ln>
            <a:noFill/>
          </a:ln>
        </c:spPr>
        <c:marker>
          <c:spPr>
            <a:noFill/>
            <a:ln>
              <a:noFill/>
            </a:ln>
          </c:spPr>
        </c:marker>
      </c:pivotFmt>
      <c:pivotFmt>
        <c:idx val="23"/>
        <c:spPr>
          <a:ln>
            <a:noFill/>
          </a:ln>
        </c:spPr>
        <c:marker>
          <c:spPr>
            <a:noFill/>
            <a:ln>
              <a:noFill/>
            </a:ln>
          </c:spPr>
        </c:marker>
      </c:pivotFmt>
      <c:pivotFmt>
        <c:idx val="24"/>
      </c:pivotFmt>
      <c:pivotFmt>
        <c:idx val="25"/>
      </c:pivotFmt>
      <c:pivotFmt>
        <c:idx val="26"/>
      </c:pivotFmt>
      <c:pivotFmt>
        <c:idx val="27"/>
      </c:pivotFmt>
      <c:pivotFmt>
        <c:idx val="28"/>
      </c:pivotFmt>
      <c:pivotFmt>
        <c:idx val="29"/>
      </c:pivotFmt>
      <c:pivotFmt>
        <c:idx val="30"/>
        <c:spPr>
          <a:ln>
            <a:noFill/>
          </a:ln>
        </c:spPr>
        <c:marker>
          <c:spPr>
            <a:noFill/>
            <a:ln>
              <a:noFill/>
            </a:ln>
          </c:spPr>
        </c:marker>
      </c:pivotFmt>
      <c:pivotFmt>
        <c:idx val="31"/>
        <c:spPr>
          <a:ln>
            <a:noFill/>
          </a:ln>
        </c:spPr>
        <c:marker>
          <c:spPr>
            <a:noFill/>
            <a:ln>
              <a:noFill/>
            </a:ln>
          </c:spPr>
        </c:marker>
      </c:pivotFmt>
      <c:pivotFmt>
        <c:idx val="32"/>
        <c:spPr>
          <a:ln>
            <a:noFill/>
          </a:ln>
        </c:spPr>
        <c:marker>
          <c:spPr>
            <a:noFill/>
            <a:ln>
              <a:noFill/>
            </a:ln>
          </c:spPr>
        </c:marker>
      </c:pivotFmt>
      <c:pivotFmt>
        <c:idx val="33"/>
        <c:spPr>
          <a:ln>
            <a:noFill/>
          </a:ln>
        </c:spPr>
        <c:marker>
          <c:spPr>
            <a:noFill/>
            <a:ln>
              <a:noFill/>
            </a:ln>
          </c:spPr>
        </c:marker>
      </c:pivotFmt>
      <c:pivotFmt>
        <c:idx val="34"/>
        <c:spPr>
          <a:ln>
            <a:noFill/>
          </a:ln>
        </c:spPr>
        <c:marker>
          <c:spPr>
            <a:noFill/>
            <a:ln>
              <a:noFill/>
            </a:ln>
          </c:spPr>
        </c:marker>
      </c:pivotFmt>
      <c:pivotFmt>
        <c:idx val="35"/>
        <c:spPr>
          <a:ln>
            <a:noFill/>
          </a:ln>
        </c:spPr>
        <c:marker>
          <c:spPr>
            <a:noFill/>
            <a:ln>
              <a:noFill/>
            </a:ln>
          </c:spPr>
        </c:marker>
      </c:pivotFmt>
    </c:pivotFmts>
    <c:plotArea>
      <c:layout>
        <c:manualLayout>
          <c:layoutTarget val="inner"/>
          <c:xMode val="edge"/>
          <c:yMode val="edge"/>
          <c:x val="5.9941025071288373E-2"/>
          <c:y val="3.233556773572329E-2"/>
          <c:w val="0.78075341165796386"/>
          <c:h val="0.89879962595363305"/>
        </c:manualLayout>
      </c:layout>
      <c:lineChart>
        <c:grouping val="standard"/>
        <c:ser>
          <c:idx val="0"/>
          <c:order val="0"/>
          <c:tx>
            <c:strRef>
              <c:f>'V x F SA'!$B$7:$B$9</c:f>
              <c:strCache>
                <c:ptCount val="1"/>
                <c:pt idx="0">
                  <c:v>n - La Nave</c:v>
                </c:pt>
              </c:strCache>
            </c:strRef>
          </c:tx>
          <c:cat>
            <c:strRef>
              <c:f>'V x F SA'!$A$10:$A$20</c:f>
              <c:strCache>
                <c:ptCount val="10"/>
                <c:pt idx="0">
                  <c:v>23/08/2013</c:v>
                </c:pt>
                <c:pt idx="1">
                  <c:v>24/08/2013</c:v>
                </c:pt>
                <c:pt idx="2">
                  <c:v>25/08/2013</c:v>
                </c:pt>
                <c:pt idx="3">
                  <c:v>26/08/2013</c:v>
                </c:pt>
                <c:pt idx="4">
                  <c:v>27/08/2013</c:v>
                </c:pt>
                <c:pt idx="5">
                  <c:v>28/08/2013</c:v>
                </c:pt>
                <c:pt idx="6">
                  <c:v>29/08/2013</c:v>
                </c:pt>
                <c:pt idx="7">
                  <c:v>30/08/2013</c:v>
                </c:pt>
                <c:pt idx="8">
                  <c:v>31/08/2013</c:v>
                </c:pt>
                <c:pt idx="9">
                  <c:v>01/09/2013</c:v>
                </c:pt>
              </c:strCache>
            </c:strRef>
          </c:cat>
          <c:val>
            <c:numRef>
              <c:f>'V x F SA'!$B$10:$B$20</c:f>
              <c:numCache>
                <c:formatCode>#,##0</c:formatCode>
                <c:ptCount val="10"/>
                <c:pt idx="0">
                  <c:v>2041</c:v>
                </c:pt>
                <c:pt idx="1">
                  <c:v>6585</c:v>
                </c:pt>
                <c:pt idx="2">
                  <c:v>9235</c:v>
                </c:pt>
                <c:pt idx="3">
                  <c:v>3010</c:v>
                </c:pt>
                <c:pt idx="4">
                  <c:v>3676</c:v>
                </c:pt>
                <c:pt idx="5">
                  <c:v>4244</c:v>
                </c:pt>
                <c:pt idx="6">
                  <c:v>5206</c:v>
                </c:pt>
                <c:pt idx="7">
                  <c:v>5513</c:v>
                </c:pt>
                <c:pt idx="8">
                  <c:v>9427</c:v>
                </c:pt>
                <c:pt idx="9">
                  <c:v>9100</c:v>
                </c:pt>
              </c:numCache>
            </c:numRef>
          </c:val>
        </c:ser>
        <c:ser>
          <c:idx val="1"/>
          <c:order val="1"/>
          <c:tx>
            <c:strRef>
              <c:f>'V x F SA'!$C$7:$C$9</c:f>
              <c:strCache>
                <c:ptCount val="1"/>
                <c:pt idx="0">
                  <c:v>n - Casa Cuño</c:v>
                </c:pt>
              </c:strCache>
            </c:strRef>
          </c:tx>
          <c:cat>
            <c:strRef>
              <c:f>'V x F SA'!$A$10:$A$20</c:f>
              <c:strCache>
                <c:ptCount val="10"/>
                <c:pt idx="0">
                  <c:v>23/08/2013</c:v>
                </c:pt>
                <c:pt idx="1">
                  <c:v>24/08/2013</c:v>
                </c:pt>
                <c:pt idx="2">
                  <c:v>25/08/2013</c:v>
                </c:pt>
                <c:pt idx="3">
                  <c:v>26/08/2013</c:v>
                </c:pt>
                <c:pt idx="4">
                  <c:v>27/08/2013</c:v>
                </c:pt>
                <c:pt idx="5">
                  <c:v>28/08/2013</c:v>
                </c:pt>
                <c:pt idx="6">
                  <c:v>29/08/2013</c:v>
                </c:pt>
                <c:pt idx="7">
                  <c:v>30/08/2013</c:v>
                </c:pt>
                <c:pt idx="8">
                  <c:v>31/08/2013</c:v>
                </c:pt>
                <c:pt idx="9">
                  <c:v>01/09/2013</c:v>
                </c:pt>
              </c:strCache>
            </c:strRef>
          </c:cat>
          <c:val>
            <c:numRef>
              <c:f>'V x F SA'!$C$10:$C$20</c:f>
              <c:numCache>
                <c:formatCode>#,##0</c:formatCode>
                <c:ptCount val="10"/>
                <c:pt idx="0">
                  <c:v>1611</c:v>
                </c:pt>
                <c:pt idx="1">
                  <c:v>4168</c:v>
                </c:pt>
                <c:pt idx="2">
                  <c:v>6292</c:v>
                </c:pt>
                <c:pt idx="3">
                  <c:v>1741</c:v>
                </c:pt>
                <c:pt idx="4">
                  <c:v>2001</c:v>
                </c:pt>
                <c:pt idx="5">
                  <c:v>2128</c:v>
                </c:pt>
                <c:pt idx="6">
                  <c:v>1954</c:v>
                </c:pt>
                <c:pt idx="7">
                  <c:v>2752</c:v>
                </c:pt>
                <c:pt idx="8">
                  <c:v>4762</c:v>
                </c:pt>
                <c:pt idx="9">
                  <c:v>4546</c:v>
                </c:pt>
              </c:numCache>
            </c:numRef>
          </c:val>
        </c:ser>
        <c:ser>
          <c:idx val="2"/>
          <c:order val="2"/>
          <c:tx>
            <c:strRef>
              <c:f>'V x F SA'!$D$7:$D$9</c:f>
              <c:strCache>
                <c:ptCount val="1"/>
                <c:pt idx="0">
                  <c:v>n - Teatro</c:v>
                </c:pt>
              </c:strCache>
            </c:strRef>
          </c:tx>
          <c:cat>
            <c:strRef>
              <c:f>'V x F SA'!$A$10:$A$20</c:f>
              <c:strCache>
                <c:ptCount val="10"/>
                <c:pt idx="0">
                  <c:v>23/08/2013</c:v>
                </c:pt>
                <c:pt idx="1">
                  <c:v>24/08/2013</c:v>
                </c:pt>
                <c:pt idx="2">
                  <c:v>25/08/2013</c:v>
                </c:pt>
                <c:pt idx="3">
                  <c:v>26/08/2013</c:v>
                </c:pt>
                <c:pt idx="4">
                  <c:v>27/08/2013</c:v>
                </c:pt>
                <c:pt idx="5">
                  <c:v>28/08/2013</c:v>
                </c:pt>
                <c:pt idx="6">
                  <c:v>29/08/2013</c:v>
                </c:pt>
                <c:pt idx="7">
                  <c:v>30/08/2013</c:v>
                </c:pt>
                <c:pt idx="8">
                  <c:v>31/08/2013</c:v>
                </c:pt>
                <c:pt idx="9">
                  <c:v>01/09/2013</c:v>
                </c:pt>
              </c:strCache>
            </c:strRef>
          </c:cat>
          <c:val>
            <c:numRef>
              <c:f>'V x F SA'!$D$10:$D$20</c:f>
              <c:numCache>
                <c:formatCode>#,##0</c:formatCode>
                <c:ptCount val="10"/>
                <c:pt idx="0">
                  <c:v>559</c:v>
                </c:pt>
                <c:pt idx="1">
                  <c:v>360</c:v>
                </c:pt>
                <c:pt idx="2">
                  <c:v>470</c:v>
                </c:pt>
                <c:pt idx="3">
                  <c:v>0</c:v>
                </c:pt>
                <c:pt idx="4">
                  <c:v>461</c:v>
                </c:pt>
                <c:pt idx="5">
                  <c:v>445</c:v>
                </c:pt>
                <c:pt idx="6">
                  <c:v>872</c:v>
                </c:pt>
                <c:pt idx="7">
                  <c:v>386</c:v>
                </c:pt>
                <c:pt idx="8">
                  <c:v>488</c:v>
                </c:pt>
                <c:pt idx="9">
                  <c:v>380</c:v>
                </c:pt>
              </c:numCache>
            </c:numRef>
          </c:val>
        </c:ser>
        <c:ser>
          <c:idx val="3"/>
          <c:order val="3"/>
          <c:tx>
            <c:strRef>
              <c:f>'V x F SA'!$E$7:$E$9</c:f>
              <c:strCache>
                <c:ptCount val="1"/>
                <c:pt idx="0">
                  <c:v>n - Carmen Naranjo</c:v>
                </c:pt>
              </c:strCache>
            </c:strRef>
          </c:tx>
          <c:cat>
            <c:strRef>
              <c:f>'V x F SA'!$A$10:$A$20</c:f>
              <c:strCache>
                <c:ptCount val="10"/>
                <c:pt idx="0">
                  <c:v>23/08/2013</c:v>
                </c:pt>
                <c:pt idx="1">
                  <c:v>24/08/2013</c:v>
                </c:pt>
                <c:pt idx="2">
                  <c:v>25/08/2013</c:v>
                </c:pt>
                <c:pt idx="3">
                  <c:v>26/08/2013</c:v>
                </c:pt>
                <c:pt idx="4">
                  <c:v>27/08/2013</c:v>
                </c:pt>
                <c:pt idx="5">
                  <c:v>28/08/2013</c:v>
                </c:pt>
                <c:pt idx="6">
                  <c:v>29/08/2013</c:v>
                </c:pt>
                <c:pt idx="7">
                  <c:v>30/08/2013</c:v>
                </c:pt>
                <c:pt idx="8">
                  <c:v>31/08/2013</c:v>
                </c:pt>
                <c:pt idx="9">
                  <c:v>01/09/2013</c:v>
                </c:pt>
              </c:strCache>
            </c:strRef>
          </c:cat>
          <c:val>
            <c:numRef>
              <c:f>'V x F SA'!$E$10:$E$20</c:f>
              <c:numCache>
                <c:formatCode>#,##0</c:formatCode>
                <c:ptCount val="10"/>
                <c:pt idx="0">
                  <c:v>0</c:v>
                </c:pt>
                <c:pt idx="1">
                  <c:v>78</c:v>
                </c:pt>
                <c:pt idx="2">
                  <c:v>0</c:v>
                </c:pt>
                <c:pt idx="3">
                  <c:v>21</c:v>
                </c:pt>
                <c:pt idx="4">
                  <c:v>38</c:v>
                </c:pt>
                <c:pt idx="5">
                  <c:v>38</c:v>
                </c:pt>
                <c:pt idx="6">
                  <c:v>118</c:v>
                </c:pt>
                <c:pt idx="7">
                  <c:v>70</c:v>
                </c:pt>
                <c:pt idx="8">
                  <c:v>48</c:v>
                </c:pt>
                <c:pt idx="9">
                  <c:v>86</c:v>
                </c:pt>
              </c:numCache>
            </c:numRef>
          </c:val>
        </c:ser>
        <c:ser>
          <c:idx val="4"/>
          <c:order val="4"/>
          <c:tx>
            <c:strRef>
              <c:f>'V x F SA'!$F$7:$F$9</c:f>
              <c:strCache>
                <c:ptCount val="1"/>
                <c:pt idx="0">
                  <c:v>n - Museo</c:v>
                </c:pt>
              </c:strCache>
            </c:strRef>
          </c:tx>
          <c:cat>
            <c:strRef>
              <c:f>'V x F SA'!$A$10:$A$20</c:f>
              <c:strCache>
                <c:ptCount val="10"/>
                <c:pt idx="0">
                  <c:v>23/08/2013</c:v>
                </c:pt>
                <c:pt idx="1">
                  <c:v>24/08/2013</c:v>
                </c:pt>
                <c:pt idx="2">
                  <c:v>25/08/2013</c:v>
                </c:pt>
                <c:pt idx="3">
                  <c:v>26/08/2013</c:v>
                </c:pt>
                <c:pt idx="4">
                  <c:v>27/08/2013</c:v>
                </c:pt>
                <c:pt idx="5">
                  <c:v>28/08/2013</c:v>
                </c:pt>
                <c:pt idx="6">
                  <c:v>29/08/2013</c:v>
                </c:pt>
                <c:pt idx="7">
                  <c:v>30/08/2013</c:v>
                </c:pt>
                <c:pt idx="8">
                  <c:v>31/08/2013</c:v>
                </c:pt>
                <c:pt idx="9">
                  <c:v>01/09/2013</c:v>
                </c:pt>
              </c:strCache>
            </c:strRef>
          </c:cat>
          <c:val>
            <c:numRef>
              <c:f>'V x F SA'!$F$10:$F$20</c:f>
              <c:numCache>
                <c:formatCode>#,##0</c:formatCode>
                <c:ptCount val="10"/>
                <c:pt idx="0">
                  <c:v>0</c:v>
                </c:pt>
                <c:pt idx="1">
                  <c:v>307</c:v>
                </c:pt>
                <c:pt idx="2">
                  <c:v>0</c:v>
                </c:pt>
                <c:pt idx="3">
                  <c:v>117</c:v>
                </c:pt>
                <c:pt idx="4">
                  <c:v>57</c:v>
                </c:pt>
                <c:pt idx="5">
                  <c:v>45</c:v>
                </c:pt>
                <c:pt idx="6">
                  <c:v>39</c:v>
                </c:pt>
                <c:pt idx="7">
                  <c:v>26</c:v>
                </c:pt>
                <c:pt idx="8">
                  <c:v>45</c:v>
                </c:pt>
                <c:pt idx="9">
                  <c:v>0</c:v>
                </c:pt>
              </c:numCache>
            </c:numRef>
          </c:val>
        </c:ser>
        <c:ser>
          <c:idx val="5"/>
          <c:order val="5"/>
          <c:tx>
            <c:strRef>
              <c:f>'V x F SA'!$G$7:$G$9</c:f>
              <c:strCache>
                <c:ptCount val="1"/>
                <c:pt idx="0">
                  <c:v>n - Sala de Ensayos</c:v>
                </c:pt>
              </c:strCache>
            </c:strRef>
          </c:tx>
          <c:cat>
            <c:strRef>
              <c:f>'V x F SA'!$A$10:$A$20</c:f>
              <c:strCache>
                <c:ptCount val="10"/>
                <c:pt idx="0">
                  <c:v>23/08/2013</c:v>
                </c:pt>
                <c:pt idx="1">
                  <c:v>24/08/2013</c:v>
                </c:pt>
                <c:pt idx="2">
                  <c:v>25/08/2013</c:v>
                </c:pt>
                <c:pt idx="3">
                  <c:v>26/08/2013</c:v>
                </c:pt>
                <c:pt idx="4">
                  <c:v>27/08/2013</c:v>
                </c:pt>
                <c:pt idx="5">
                  <c:v>28/08/2013</c:v>
                </c:pt>
                <c:pt idx="6">
                  <c:v>29/08/2013</c:v>
                </c:pt>
                <c:pt idx="7">
                  <c:v>30/08/2013</c:v>
                </c:pt>
                <c:pt idx="8">
                  <c:v>31/08/2013</c:v>
                </c:pt>
                <c:pt idx="9">
                  <c:v>01/09/2013</c:v>
                </c:pt>
              </c:strCache>
            </c:strRef>
          </c:cat>
          <c:val>
            <c:numRef>
              <c:f>'V x F SA'!$G$10:$G$20</c:f>
              <c:numCache>
                <c:formatCode>#,##0</c:formatCode>
                <c:ptCount val="10"/>
                <c:pt idx="0">
                  <c:v>0</c:v>
                </c:pt>
                <c:pt idx="1">
                  <c:v>189</c:v>
                </c:pt>
                <c:pt idx="2">
                  <c:v>220</c:v>
                </c:pt>
                <c:pt idx="3">
                  <c:v>0</c:v>
                </c:pt>
                <c:pt idx="4">
                  <c:v>310</c:v>
                </c:pt>
                <c:pt idx="5">
                  <c:v>205</c:v>
                </c:pt>
                <c:pt idx="6">
                  <c:v>300</c:v>
                </c:pt>
                <c:pt idx="7">
                  <c:v>211</c:v>
                </c:pt>
                <c:pt idx="8">
                  <c:v>166</c:v>
                </c:pt>
                <c:pt idx="9">
                  <c:v>84</c:v>
                </c:pt>
              </c:numCache>
            </c:numRef>
          </c:val>
        </c:ser>
        <c:ser>
          <c:idx val="6"/>
          <c:order val="6"/>
          <c:tx>
            <c:strRef>
              <c:f>'V x F SA'!$H$7:$H$9</c:f>
              <c:strCache>
                <c:ptCount val="1"/>
                <c:pt idx="0">
                  <c:v>% - La Nave</c:v>
                </c:pt>
              </c:strCache>
            </c:strRef>
          </c:tx>
          <c:spPr>
            <a:ln>
              <a:noFill/>
            </a:ln>
          </c:spPr>
          <c:marker>
            <c:spPr>
              <a:noFill/>
              <a:ln>
                <a:noFill/>
              </a:ln>
            </c:spPr>
          </c:marker>
          <c:cat>
            <c:strRef>
              <c:f>'V x F SA'!$A$10:$A$20</c:f>
              <c:strCache>
                <c:ptCount val="10"/>
                <c:pt idx="0">
                  <c:v>23/08/2013</c:v>
                </c:pt>
                <c:pt idx="1">
                  <c:v>24/08/2013</c:v>
                </c:pt>
                <c:pt idx="2">
                  <c:v>25/08/2013</c:v>
                </c:pt>
                <c:pt idx="3">
                  <c:v>26/08/2013</c:v>
                </c:pt>
                <c:pt idx="4">
                  <c:v>27/08/2013</c:v>
                </c:pt>
                <c:pt idx="5">
                  <c:v>28/08/2013</c:v>
                </c:pt>
                <c:pt idx="6">
                  <c:v>29/08/2013</c:v>
                </c:pt>
                <c:pt idx="7">
                  <c:v>30/08/2013</c:v>
                </c:pt>
                <c:pt idx="8">
                  <c:v>31/08/2013</c:v>
                </c:pt>
                <c:pt idx="9">
                  <c:v>01/09/2013</c:v>
                </c:pt>
              </c:strCache>
            </c:strRef>
          </c:cat>
          <c:val>
            <c:numRef>
              <c:f>'V x F SA'!$H$10:$H$20</c:f>
              <c:numCache>
                <c:formatCode>0%</c:formatCode>
                <c:ptCount val="10"/>
                <c:pt idx="0">
                  <c:v>3.5167220910798283E-2</c:v>
                </c:pt>
                <c:pt idx="1">
                  <c:v>0.11346210176266866</c:v>
                </c:pt>
                <c:pt idx="2">
                  <c:v>0.15912262866791871</c:v>
                </c:pt>
                <c:pt idx="3">
                  <c:v>5.1863466409359543E-2</c:v>
                </c:pt>
                <c:pt idx="4">
                  <c:v>6.3338904491962028E-2</c:v>
                </c:pt>
                <c:pt idx="5">
                  <c:v>7.3125764598445817E-2</c:v>
                </c:pt>
                <c:pt idx="6">
                  <c:v>8.9701397384427214E-2</c:v>
                </c:pt>
                <c:pt idx="7">
                  <c:v>9.4991126350431637E-2</c:v>
                </c:pt>
                <c:pt idx="8">
                  <c:v>0.16243086307011045</c:v>
                </c:pt>
                <c:pt idx="9">
                  <c:v>0.1567965263538777</c:v>
                </c:pt>
              </c:numCache>
            </c:numRef>
          </c:val>
        </c:ser>
        <c:ser>
          <c:idx val="7"/>
          <c:order val="7"/>
          <c:tx>
            <c:strRef>
              <c:f>'V x F SA'!$I$7:$I$9</c:f>
              <c:strCache>
                <c:ptCount val="1"/>
                <c:pt idx="0">
                  <c:v>% - Casa Cuño</c:v>
                </c:pt>
              </c:strCache>
            </c:strRef>
          </c:tx>
          <c:spPr>
            <a:ln>
              <a:noFill/>
            </a:ln>
          </c:spPr>
          <c:marker>
            <c:spPr>
              <a:noFill/>
              <a:ln>
                <a:noFill/>
              </a:ln>
            </c:spPr>
          </c:marker>
          <c:cat>
            <c:strRef>
              <c:f>'V x F SA'!$A$10:$A$20</c:f>
              <c:strCache>
                <c:ptCount val="10"/>
                <c:pt idx="0">
                  <c:v>23/08/2013</c:v>
                </c:pt>
                <c:pt idx="1">
                  <c:v>24/08/2013</c:v>
                </c:pt>
                <c:pt idx="2">
                  <c:v>25/08/2013</c:v>
                </c:pt>
                <c:pt idx="3">
                  <c:v>26/08/2013</c:v>
                </c:pt>
                <c:pt idx="4">
                  <c:v>27/08/2013</c:v>
                </c:pt>
                <c:pt idx="5">
                  <c:v>28/08/2013</c:v>
                </c:pt>
                <c:pt idx="6">
                  <c:v>29/08/2013</c:v>
                </c:pt>
                <c:pt idx="7">
                  <c:v>30/08/2013</c:v>
                </c:pt>
                <c:pt idx="8">
                  <c:v>31/08/2013</c:v>
                </c:pt>
                <c:pt idx="9">
                  <c:v>01/09/2013</c:v>
                </c:pt>
              </c:strCache>
            </c:strRef>
          </c:cat>
          <c:val>
            <c:numRef>
              <c:f>'V x F SA'!$I$10:$I$20</c:f>
              <c:numCache>
                <c:formatCode>0%</c:formatCode>
                <c:ptCount val="10"/>
                <c:pt idx="0">
                  <c:v>5.0414645595368492E-2</c:v>
                </c:pt>
                <c:pt idx="1">
                  <c:v>0.13043342199968705</c:v>
                </c:pt>
                <c:pt idx="2">
                  <c:v>0.19690189328743549</c:v>
                </c:pt>
                <c:pt idx="3">
                  <c:v>5.4482866531059312E-2</c:v>
                </c:pt>
                <c:pt idx="4">
                  <c:v>6.2619308402440926E-2</c:v>
                </c:pt>
                <c:pt idx="5">
                  <c:v>6.6593647316538898E-2</c:v>
                </c:pt>
                <c:pt idx="6">
                  <c:v>6.1148490064152711E-2</c:v>
                </c:pt>
                <c:pt idx="7">
                  <c:v>8.6121107807854799E-2</c:v>
                </c:pt>
                <c:pt idx="8">
                  <c:v>0.14902206227507434</c:v>
                </c:pt>
                <c:pt idx="9">
                  <c:v>0.14226255672038804</c:v>
                </c:pt>
              </c:numCache>
            </c:numRef>
          </c:val>
        </c:ser>
        <c:ser>
          <c:idx val="8"/>
          <c:order val="8"/>
          <c:tx>
            <c:strRef>
              <c:f>'V x F SA'!$J$7:$J$9</c:f>
              <c:strCache>
                <c:ptCount val="1"/>
                <c:pt idx="0">
                  <c:v>% - Teatro</c:v>
                </c:pt>
              </c:strCache>
            </c:strRef>
          </c:tx>
          <c:spPr>
            <a:ln>
              <a:noFill/>
            </a:ln>
          </c:spPr>
          <c:marker>
            <c:spPr>
              <a:noFill/>
              <a:ln>
                <a:noFill/>
              </a:ln>
            </c:spPr>
          </c:marker>
          <c:cat>
            <c:strRef>
              <c:f>'V x F SA'!$A$10:$A$20</c:f>
              <c:strCache>
                <c:ptCount val="10"/>
                <c:pt idx="0">
                  <c:v>23/08/2013</c:v>
                </c:pt>
                <c:pt idx="1">
                  <c:v>24/08/2013</c:v>
                </c:pt>
                <c:pt idx="2">
                  <c:v>25/08/2013</c:v>
                </c:pt>
                <c:pt idx="3">
                  <c:v>26/08/2013</c:v>
                </c:pt>
                <c:pt idx="4">
                  <c:v>27/08/2013</c:v>
                </c:pt>
                <c:pt idx="5">
                  <c:v>28/08/2013</c:v>
                </c:pt>
                <c:pt idx="6">
                  <c:v>29/08/2013</c:v>
                </c:pt>
                <c:pt idx="7">
                  <c:v>30/08/2013</c:v>
                </c:pt>
                <c:pt idx="8">
                  <c:v>31/08/2013</c:v>
                </c:pt>
                <c:pt idx="9">
                  <c:v>01/09/2013</c:v>
                </c:pt>
              </c:strCache>
            </c:strRef>
          </c:cat>
          <c:val>
            <c:numRef>
              <c:f>'V x F SA'!$J$10:$J$20</c:f>
              <c:numCache>
                <c:formatCode>0%</c:formatCode>
                <c:ptCount val="10"/>
                <c:pt idx="0">
                  <c:v>0.12644198145216023</c:v>
                </c:pt>
                <c:pt idx="1">
                  <c:v>8.1429540827867006E-2</c:v>
                </c:pt>
                <c:pt idx="2">
                  <c:v>0.10631078941415971</c:v>
                </c:pt>
                <c:pt idx="3">
                  <c:v>0</c:v>
                </c:pt>
                <c:pt idx="4">
                  <c:v>0.10427505089346302</c:v>
                </c:pt>
                <c:pt idx="5">
                  <c:v>0.10065596019000225</c:v>
                </c:pt>
                <c:pt idx="6">
                  <c:v>0.19724044333861121</c:v>
                </c:pt>
                <c:pt idx="7">
                  <c:v>8.7310563220990706E-2</c:v>
                </c:pt>
                <c:pt idx="8">
                  <c:v>0.11038226645555306</c:v>
                </c:pt>
                <c:pt idx="9">
                  <c:v>8.5953404207192954E-2</c:v>
                </c:pt>
              </c:numCache>
            </c:numRef>
          </c:val>
        </c:ser>
        <c:ser>
          <c:idx val="9"/>
          <c:order val="9"/>
          <c:tx>
            <c:strRef>
              <c:f>'V x F SA'!$K$7:$K$9</c:f>
              <c:strCache>
                <c:ptCount val="1"/>
                <c:pt idx="0">
                  <c:v>% - Carmen Naranjo</c:v>
                </c:pt>
              </c:strCache>
            </c:strRef>
          </c:tx>
          <c:spPr>
            <a:ln>
              <a:noFill/>
            </a:ln>
          </c:spPr>
          <c:marker>
            <c:spPr>
              <a:noFill/>
              <a:ln>
                <a:noFill/>
              </a:ln>
            </c:spPr>
          </c:marker>
          <c:cat>
            <c:strRef>
              <c:f>'V x F SA'!$A$10:$A$20</c:f>
              <c:strCache>
                <c:ptCount val="10"/>
                <c:pt idx="0">
                  <c:v>23/08/2013</c:v>
                </c:pt>
                <c:pt idx="1">
                  <c:v>24/08/2013</c:v>
                </c:pt>
                <c:pt idx="2">
                  <c:v>25/08/2013</c:v>
                </c:pt>
                <c:pt idx="3">
                  <c:v>26/08/2013</c:v>
                </c:pt>
                <c:pt idx="4">
                  <c:v>27/08/2013</c:v>
                </c:pt>
                <c:pt idx="5">
                  <c:v>28/08/2013</c:v>
                </c:pt>
                <c:pt idx="6">
                  <c:v>29/08/2013</c:v>
                </c:pt>
                <c:pt idx="7">
                  <c:v>30/08/2013</c:v>
                </c:pt>
                <c:pt idx="8">
                  <c:v>31/08/2013</c:v>
                </c:pt>
                <c:pt idx="9">
                  <c:v>01/09/2013</c:v>
                </c:pt>
              </c:strCache>
            </c:strRef>
          </c:cat>
          <c:val>
            <c:numRef>
              <c:f>'V x F SA'!$K$10:$K$20</c:f>
              <c:numCache>
                <c:formatCode>0%</c:formatCode>
                <c:ptCount val="10"/>
                <c:pt idx="0">
                  <c:v>0</c:v>
                </c:pt>
                <c:pt idx="1">
                  <c:v>0.15694164989939646</c:v>
                </c:pt>
                <c:pt idx="2">
                  <c:v>0</c:v>
                </c:pt>
                <c:pt idx="3">
                  <c:v>4.2253521126760563E-2</c:v>
                </c:pt>
                <c:pt idx="4">
                  <c:v>7.6458752515090531E-2</c:v>
                </c:pt>
                <c:pt idx="5">
                  <c:v>7.6458752515090531E-2</c:v>
                </c:pt>
                <c:pt idx="6">
                  <c:v>0.23742454728370219</c:v>
                </c:pt>
                <c:pt idx="7">
                  <c:v>0.14084507042253525</c:v>
                </c:pt>
                <c:pt idx="8">
                  <c:v>9.657947686116701E-2</c:v>
                </c:pt>
                <c:pt idx="9">
                  <c:v>0.17303822937625754</c:v>
                </c:pt>
              </c:numCache>
            </c:numRef>
          </c:val>
        </c:ser>
        <c:ser>
          <c:idx val="10"/>
          <c:order val="10"/>
          <c:tx>
            <c:strRef>
              <c:f>'V x F SA'!$L$7:$L$9</c:f>
              <c:strCache>
                <c:ptCount val="1"/>
                <c:pt idx="0">
                  <c:v>% - Museo</c:v>
                </c:pt>
              </c:strCache>
            </c:strRef>
          </c:tx>
          <c:spPr>
            <a:ln>
              <a:noFill/>
            </a:ln>
          </c:spPr>
          <c:marker>
            <c:spPr>
              <a:noFill/>
              <a:ln>
                <a:noFill/>
              </a:ln>
            </c:spPr>
          </c:marker>
          <c:cat>
            <c:strRef>
              <c:f>'V x F SA'!$A$10:$A$20</c:f>
              <c:strCache>
                <c:ptCount val="10"/>
                <c:pt idx="0">
                  <c:v>23/08/2013</c:v>
                </c:pt>
                <c:pt idx="1">
                  <c:v>24/08/2013</c:v>
                </c:pt>
                <c:pt idx="2">
                  <c:v>25/08/2013</c:v>
                </c:pt>
                <c:pt idx="3">
                  <c:v>26/08/2013</c:v>
                </c:pt>
                <c:pt idx="4">
                  <c:v>27/08/2013</c:v>
                </c:pt>
                <c:pt idx="5">
                  <c:v>28/08/2013</c:v>
                </c:pt>
                <c:pt idx="6">
                  <c:v>29/08/2013</c:v>
                </c:pt>
                <c:pt idx="7">
                  <c:v>30/08/2013</c:v>
                </c:pt>
                <c:pt idx="8">
                  <c:v>31/08/2013</c:v>
                </c:pt>
                <c:pt idx="9">
                  <c:v>01/09/2013</c:v>
                </c:pt>
              </c:strCache>
            </c:strRef>
          </c:cat>
          <c:val>
            <c:numRef>
              <c:f>'V x F SA'!$L$10:$L$20</c:f>
              <c:numCache>
                <c:formatCode>0%</c:formatCode>
                <c:ptCount val="10"/>
                <c:pt idx="0">
                  <c:v>0</c:v>
                </c:pt>
                <c:pt idx="1">
                  <c:v>0.48270440251572327</c:v>
                </c:pt>
                <c:pt idx="2">
                  <c:v>0</c:v>
                </c:pt>
                <c:pt idx="3">
                  <c:v>0.18396226415094344</c:v>
                </c:pt>
                <c:pt idx="4">
                  <c:v>8.9622641509433984E-2</c:v>
                </c:pt>
                <c:pt idx="5">
                  <c:v>7.0754716981132088E-2</c:v>
                </c:pt>
                <c:pt idx="6">
                  <c:v>6.1320754716981125E-2</c:v>
                </c:pt>
                <c:pt idx="7">
                  <c:v>4.0880503144654086E-2</c:v>
                </c:pt>
                <c:pt idx="8">
                  <c:v>7.0754716981132088E-2</c:v>
                </c:pt>
                <c:pt idx="9">
                  <c:v>0</c:v>
                </c:pt>
              </c:numCache>
            </c:numRef>
          </c:val>
        </c:ser>
        <c:ser>
          <c:idx val="11"/>
          <c:order val="11"/>
          <c:tx>
            <c:strRef>
              <c:f>'V x F SA'!$M$7:$M$9</c:f>
              <c:strCache>
                <c:ptCount val="1"/>
                <c:pt idx="0">
                  <c:v>% - Sala de Ensayos</c:v>
                </c:pt>
              </c:strCache>
            </c:strRef>
          </c:tx>
          <c:spPr>
            <a:ln>
              <a:noFill/>
            </a:ln>
          </c:spPr>
          <c:marker>
            <c:spPr>
              <a:noFill/>
              <a:ln>
                <a:noFill/>
              </a:ln>
            </c:spPr>
          </c:marker>
          <c:cat>
            <c:strRef>
              <c:f>'V x F SA'!$A$10:$A$20</c:f>
              <c:strCache>
                <c:ptCount val="10"/>
                <c:pt idx="0">
                  <c:v>23/08/2013</c:v>
                </c:pt>
                <c:pt idx="1">
                  <c:v>24/08/2013</c:v>
                </c:pt>
                <c:pt idx="2">
                  <c:v>25/08/2013</c:v>
                </c:pt>
                <c:pt idx="3">
                  <c:v>26/08/2013</c:v>
                </c:pt>
                <c:pt idx="4">
                  <c:v>27/08/2013</c:v>
                </c:pt>
                <c:pt idx="5">
                  <c:v>28/08/2013</c:v>
                </c:pt>
                <c:pt idx="6">
                  <c:v>29/08/2013</c:v>
                </c:pt>
                <c:pt idx="7">
                  <c:v>30/08/2013</c:v>
                </c:pt>
                <c:pt idx="8">
                  <c:v>31/08/2013</c:v>
                </c:pt>
                <c:pt idx="9">
                  <c:v>01/09/2013</c:v>
                </c:pt>
              </c:strCache>
            </c:strRef>
          </c:cat>
          <c:val>
            <c:numRef>
              <c:f>'V x F SA'!$M$10:$M$20</c:f>
              <c:numCache>
                <c:formatCode>0%</c:formatCode>
                <c:ptCount val="10"/>
                <c:pt idx="0">
                  <c:v>0</c:v>
                </c:pt>
                <c:pt idx="1">
                  <c:v>0.11216617210682495</c:v>
                </c:pt>
                <c:pt idx="2">
                  <c:v>0.13056379821958455</c:v>
                </c:pt>
                <c:pt idx="3">
                  <c:v>0</c:v>
                </c:pt>
                <c:pt idx="4">
                  <c:v>0.18397626112759646</c:v>
                </c:pt>
                <c:pt idx="5">
                  <c:v>0.1216617210682493</c:v>
                </c:pt>
                <c:pt idx="6">
                  <c:v>0.17804154302670624</c:v>
                </c:pt>
                <c:pt idx="7">
                  <c:v>0.12522255192878334</c:v>
                </c:pt>
                <c:pt idx="8">
                  <c:v>9.8516320474777472E-2</c:v>
                </c:pt>
                <c:pt idx="9">
                  <c:v>4.9851632047477758E-2</c:v>
                </c:pt>
              </c:numCache>
            </c:numRef>
          </c:val>
        </c:ser>
        <c:dLbls/>
        <c:marker val="1"/>
        <c:axId val="80867712"/>
        <c:axId val="80869248"/>
      </c:lineChart>
      <c:catAx>
        <c:axId val="80867712"/>
        <c:scaling>
          <c:orientation val="minMax"/>
        </c:scaling>
        <c:axPos val="b"/>
        <c:tickLblPos val="nextTo"/>
        <c:crossAx val="80869248"/>
        <c:crosses val="autoZero"/>
        <c:auto val="1"/>
        <c:lblAlgn val="ctr"/>
        <c:lblOffset val="100"/>
      </c:catAx>
      <c:valAx>
        <c:axId val="80869248"/>
        <c:scaling>
          <c:orientation val="minMax"/>
        </c:scaling>
        <c:axPos val="l"/>
        <c:majorGridlines/>
        <c:numFmt formatCode="#,##0" sourceLinked="1"/>
        <c:tickLblPos val="nextTo"/>
        <c:crossAx val="80867712"/>
        <c:crosses val="autoZero"/>
        <c:crossBetween val="between"/>
      </c:valAx>
    </c:plotArea>
    <c:legend>
      <c:legendPos val="r"/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</c:legend>
    <c:plotVisOnly val="1"/>
    <c:dispBlanksAs val="gap"/>
  </c:chart>
  <c:txPr>
    <a:bodyPr/>
    <a:lstStyle/>
    <a:p>
      <a:pPr>
        <a:defRPr sz="1000"/>
      </a:pPr>
      <a:endParaRPr lang="es-CR"/>
    </a:p>
  </c:txPr>
  <c:externalData r:id="rId1"/>
  <c:extLst>
    <c:ext xmlns:c14="http://schemas.microsoft.com/office/drawing/2007/8/2/chart" uri="{781A3756-C4B2-4CAC-9D66-4F8BD8637D16}">
      <c14:pivotOptions>
        <c14:dropZoneFilter val="1"/>
        <c14:dropZoneCategories val="1"/>
        <c14:dropZoneSeries val="1"/>
        <c14:dropZonesVisible val="1"/>
      </c14:pivotOptions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R"/>
  <c:pivotSource>
    <c:name>[CUADROS FERIA AGOSTO-SET 2013 final V1.xlsx]V x H SA!Tabla dinámica6</c:name>
    <c:fmtId val="12"/>
  </c:pivotSource>
  <c:chart>
    <c:pivotFmts>
      <c:pivotFmt>
        <c:idx val="0"/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  <c:pivotFmt>
        <c:idx val="5"/>
      </c:pivotFmt>
      <c:pivotFmt>
        <c:idx val="6"/>
        <c:spPr>
          <a:ln>
            <a:noFill/>
          </a:ln>
        </c:spPr>
        <c:marker>
          <c:spPr>
            <a:noFill/>
            <a:ln>
              <a:noFill/>
            </a:ln>
          </c:spPr>
        </c:marker>
      </c:pivotFmt>
      <c:pivotFmt>
        <c:idx val="7"/>
        <c:spPr>
          <a:ln>
            <a:noFill/>
          </a:ln>
        </c:spPr>
        <c:marker>
          <c:spPr>
            <a:noFill/>
            <a:ln>
              <a:noFill/>
            </a:ln>
          </c:spPr>
        </c:marker>
      </c:pivotFmt>
      <c:pivotFmt>
        <c:idx val="8"/>
        <c:spPr>
          <a:ln>
            <a:noFill/>
          </a:ln>
        </c:spPr>
        <c:marker>
          <c:spPr>
            <a:noFill/>
            <a:ln>
              <a:noFill/>
            </a:ln>
          </c:spPr>
        </c:marker>
      </c:pivotFmt>
      <c:pivotFmt>
        <c:idx val="9"/>
        <c:spPr>
          <a:ln>
            <a:noFill/>
          </a:ln>
        </c:spPr>
        <c:marker>
          <c:spPr>
            <a:noFill/>
            <a:ln>
              <a:noFill/>
            </a:ln>
          </c:spPr>
        </c:marker>
      </c:pivotFmt>
      <c:pivotFmt>
        <c:idx val="10"/>
        <c:spPr>
          <a:ln>
            <a:noFill/>
          </a:ln>
        </c:spPr>
        <c:marker>
          <c:spPr>
            <a:noFill/>
            <a:ln>
              <a:noFill/>
            </a:ln>
          </c:spPr>
        </c:marker>
      </c:pivotFmt>
      <c:pivotFmt>
        <c:idx val="11"/>
        <c:spPr>
          <a:ln>
            <a:noFill/>
          </a:ln>
        </c:spPr>
        <c:marker>
          <c:spPr>
            <a:noFill/>
            <a:ln>
              <a:noFill/>
            </a:ln>
          </c:spPr>
        </c:marker>
      </c:pivotFmt>
      <c:pivotFmt>
        <c:idx val="12"/>
      </c:pivotFmt>
      <c:pivotFmt>
        <c:idx val="13"/>
      </c:pivotFmt>
      <c:pivotFmt>
        <c:idx val="14"/>
      </c:pivotFmt>
      <c:pivotFmt>
        <c:idx val="15"/>
      </c:pivotFmt>
      <c:pivotFmt>
        <c:idx val="16"/>
      </c:pivotFmt>
      <c:pivotFmt>
        <c:idx val="17"/>
      </c:pivotFmt>
      <c:pivotFmt>
        <c:idx val="18"/>
        <c:spPr>
          <a:ln>
            <a:noFill/>
          </a:ln>
        </c:spPr>
        <c:marker>
          <c:spPr>
            <a:noFill/>
            <a:ln>
              <a:noFill/>
            </a:ln>
          </c:spPr>
        </c:marker>
      </c:pivotFmt>
      <c:pivotFmt>
        <c:idx val="19"/>
        <c:spPr>
          <a:ln>
            <a:noFill/>
          </a:ln>
        </c:spPr>
        <c:marker>
          <c:spPr>
            <a:noFill/>
            <a:ln>
              <a:noFill/>
            </a:ln>
          </c:spPr>
        </c:marker>
      </c:pivotFmt>
      <c:pivotFmt>
        <c:idx val="20"/>
        <c:spPr>
          <a:ln>
            <a:noFill/>
          </a:ln>
        </c:spPr>
        <c:marker>
          <c:spPr>
            <a:noFill/>
            <a:ln>
              <a:noFill/>
            </a:ln>
          </c:spPr>
        </c:marker>
      </c:pivotFmt>
      <c:pivotFmt>
        <c:idx val="21"/>
        <c:spPr>
          <a:ln>
            <a:noFill/>
          </a:ln>
        </c:spPr>
        <c:marker>
          <c:spPr>
            <a:noFill/>
            <a:ln>
              <a:noFill/>
            </a:ln>
          </c:spPr>
        </c:marker>
      </c:pivotFmt>
      <c:pivotFmt>
        <c:idx val="22"/>
        <c:spPr>
          <a:ln>
            <a:noFill/>
          </a:ln>
        </c:spPr>
        <c:marker>
          <c:spPr>
            <a:noFill/>
            <a:ln>
              <a:noFill/>
            </a:ln>
          </c:spPr>
        </c:marker>
      </c:pivotFmt>
      <c:pivotFmt>
        <c:idx val="23"/>
        <c:spPr>
          <a:ln>
            <a:noFill/>
          </a:ln>
        </c:spPr>
        <c:marker>
          <c:spPr>
            <a:noFill/>
            <a:ln>
              <a:noFill/>
            </a:ln>
          </c:spPr>
        </c:marker>
      </c:pivotFmt>
      <c:pivotFmt>
        <c:idx val="24"/>
      </c:pivotFmt>
      <c:pivotFmt>
        <c:idx val="25"/>
      </c:pivotFmt>
      <c:pivotFmt>
        <c:idx val="26"/>
      </c:pivotFmt>
      <c:pivotFmt>
        <c:idx val="27"/>
      </c:pivotFmt>
      <c:pivotFmt>
        <c:idx val="28"/>
      </c:pivotFmt>
      <c:pivotFmt>
        <c:idx val="29"/>
      </c:pivotFmt>
      <c:pivotFmt>
        <c:idx val="30"/>
        <c:spPr>
          <a:ln>
            <a:noFill/>
          </a:ln>
        </c:spPr>
        <c:marker>
          <c:spPr>
            <a:noFill/>
            <a:ln>
              <a:noFill/>
            </a:ln>
          </c:spPr>
        </c:marker>
      </c:pivotFmt>
      <c:pivotFmt>
        <c:idx val="31"/>
        <c:spPr>
          <a:ln>
            <a:noFill/>
          </a:ln>
        </c:spPr>
        <c:marker>
          <c:spPr>
            <a:noFill/>
            <a:ln>
              <a:noFill/>
            </a:ln>
          </c:spPr>
        </c:marker>
      </c:pivotFmt>
      <c:pivotFmt>
        <c:idx val="32"/>
        <c:spPr>
          <a:ln>
            <a:noFill/>
          </a:ln>
        </c:spPr>
        <c:marker>
          <c:spPr>
            <a:noFill/>
            <a:ln>
              <a:noFill/>
            </a:ln>
          </c:spPr>
        </c:marker>
      </c:pivotFmt>
      <c:pivotFmt>
        <c:idx val="33"/>
        <c:spPr>
          <a:ln>
            <a:noFill/>
          </a:ln>
        </c:spPr>
        <c:marker>
          <c:spPr>
            <a:noFill/>
            <a:ln>
              <a:noFill/>
            </a:ln>
          </c:spPr>
        </c:marker>
      </c:pivotFmt>
      <c:pivotFmt>
        <c:idx val="34"/>
        <c:spPr>
          <a:ln>
            <a:noFill/>
          </a:ln>
        </c:spPr>
        <c:marker>
          <c:spPr>
            <a:noFill/>
            <a:ln>
              <a:noFill/>
            </a:ln>
          </c:spPr>
        </c:marker>
      </c:pivotFmt>
      <c:pivotFmt>
        <c:idx val="35"/>
        <c:spPr>
          <a:ln>
            <a:noFill/>
          </a:ln>
        </c:spPr>
        <c:marker>
          <c:spPr>
            <a:noFill/>
            <a:ln>
              <a:noFill/>
            </a:ln>
          </c:spPr>
        </c:marker>
      </c:pivotFmt>
    </c:pivotFmts>
    <c:plotArea>
      <c:layout/>
      <c:lineChart>
        <c:grouping val="standard"/>
        <c:ser>
          <c:idx val="0"/>
          <c:order val="0"/>
          <c:tx>
            <c:strRef>
              <c:f>'V x H SA'!$B$7:$B$9</c:f>
              <c:strCache>
                <c:ptCount val="1"/>
                <c:pt idx="0">
                  <c:v>n - La Nave</c:v>
                </c:pt>
              </c:strCache>
            </c:strRef>
          </c:tx>
          <c:cat>
            <c:strRef>
              <c:f>'V x H SA'!$A$10:$A$33</c:f>
              <c:strCache>
                <c:ptCount val="23"/>
                <c:pt idx="0">
                  <c:v>09:00am a 09:30am</c:v>
                </c:pt>
                <c:pt idx="1">
                  <c:v>09:30am a 10:00am</c:v>
                </c:pt>
                <c:pt idx="2">
                  <c:v>10:00am a 10:30am</c:v>
                </c:pt>
                <c:pt idx="3">
                  <c:v>10:30am a 11:00am</c:v>
                </c:pt>
                <c:pt idx="4">
                  <c:v>11:00am a 11:30am</c:v>
                </c:pt>
                <c:pt idx="5">
                  <c:v>11:30am a 12:00pm</c:v>
                </c:pt>
                <c:pt idx="6">
                  <c:v>12:00pm a 12:30pm</c:v>
                </c:pt>
                <c:pt idx="7">
                  <c:v>12:30pm a 01:00pm</c:v>
                </c:pt>
                <c:pt idx="8">
                  <c:v>01:00pm a 01:30pm</c:v>
                </c:pt>
                <c:pt idx="9">
                  <c:v>01:30pm a 02:00pm</c:v>
                </c:pt>
                <c:pt idx="10">
                  <c:v>02:00pm a 02:30pm</c:v>
                </c:pt>
                <c:pt idx="11">
                  <c:v>02:30pm a 03:00pm</c:v>
                </c:pt>
                <c:pt idx="12">
                  <c:v>03:00pm a 03:30pm</c:v>
                </c:pt>
                <c:pt idx="13">
                  <c:v>03:30pm a 04:00pm</c:v>
                </c:pt>
                <c:pt idx="14">
                  <c:v>04:00pm a 04:30pm</c:v>
                </c:pt>
                <c:pt idx="15">
                  <c:v>04:30pm a 05:00pm</c:v>
                </c:pt>
                <c:pt idx="16">
                  <c:v>05:00pm a 05:30pm</c:v>
                </c:pt>
                <c:pt idx="17">
                  <c:v>05:30pm a 06:00pm</c:v>
                </c:pt>
                <c:pt idx="18">
                  <c:v>06:00pm a 06:30pm</c:v>
                </c:pt>
                <c:pt idx="19">
                  <c:v>06:30pm a 07:00pm</c:v>
                </c:pt>
                <c:pt idx="20">
                  <c:v>07:00pm a 07:30pm</c:v>
                </c:pt>
                <c:pt idx="21">
                  <c:v>07:30pm a 08:00pm</c:v>
                </c:pt>
                <c:pt idx="22">
                  <c:v>08:00pm a 08:30pm</c:v>
                </c:pt>
              </c:strCache>
            </c:strRef>
          </c:cat>
          <c:val>
            <c:numRef>
              <c:f>'V x H SA'!$B$10:$B$33</c:f>
              <c:numCache>
                <c:formatCode>#,##0</c:formatCode>
                <c:ptCount val="23"/>
                <c:pt idx="0">
                  <c:v>987</c:v>
                </c:pt>
                <c:pt idx="1">
                  <c:v>1202</c:v>
                </c:pt>
                <c:pt idx="2">
                  <c:v>1754</c:v>
                </c:pt>
                <c:pt idx="3">
                  <c:v>2347</c:v>
                </c:pt>
                <c:pt idx="4">
                  <c:v>2399</c:v>
                </c:pt>
                <c:pt idx="5">
                  <c:v>2500</c:v>
                </c:pt>
                <c:pt idx="6">
                  <c:v>3117</c:v>
                </c:pt>
                <c:pt idx="7">
                  <c:v>2744</c:v>
                </c:pt>
                <c:pt idx="8">
                  <c:v>2832</c:v>
                </c:pt>
                <c:pt idx="9">
                  <c:v>2764</c:v>
                </c:pt>
                <c:pt idx="10">
                  <c:v>3128</c:v>
                </c:pt>
                <c:pt idx="11">
                  <c:v>3167</c:v>
                </c:pt>
                <c:pt idx="12">
                  <c:v>3404</c:v>
                </c:pt>
                <c:pt idx="13">
                  <c:v>3575</c:v>
                </c:pt>
                <c:pt idx="14">
                  <c:v>4005</c:v>
                </c:pt>
                <c:pt idx="15">
                  <c:v>3233</c:v>
                </c:pt>
                <c:pt idx="16">
                  <c:v>3386</c:v>
                </c:pt>
                <c:pt idx="17">
                  <c:v>3190</c:v>
                </c:pt>
                <c:pt idx="18">
                  <c:v>2656</c:v>
                </c:pt>
                <c:pt idx="19">
                  <c:v>2246</c:v>
                </c:pt>
                <c:pt idx="20">
                  <c:v>1972</c:v>
                </c:pt>
                <c:pt idx="21">
                  <c:v>1333</c:v>
                </c:pt>
                <c:pt idx="22">
                  <c:v>96</c:v>
                </c:pt>
              </c:numCache>
            </c:numRef>
          </c:val>
        </c:ser>
        <c:ser>
          <c:idx val="1"/>
          <c:order val="1"/>
          <c:tx>
            <c:strRef>
              <c:f>'V x H SA'!$C$7:$C$9</c:f>
              <c:strCache>
                <c:ptCount val="1"/>
                <c:pt idx="0">
                  <c:v>n - Casa Cuño</c:v>
                </c:pt>
              </c:strCache>
            </c:strRef>
          </c:tx>
          <c:cat>
            <c:strRef>
              <c:f>'V x H SA'!$A$10:$A$33</c:f>
              <c:strCache>
                <c:ptCount val="23"/>
                <c:pt idx="0">
                  <c:v>09:00am a 09:30am</c:v>
                </c:pt>
                <c:pt idx="1">
                  <c:v>09:30am a 10:00am</c:v>
                </c:pt>
                <c:pt idx="2">
                  <c:v>10:00am a 10:30am</c:v>
                </c:pt>
                <c:pt idx="3">
                  <c:v>10:30am a 11:00am</c:v>
                </c:pt>
                <c:pt idx="4">
                  <c:v>11:00am a 11:30am</c:v>
                </c:pt>
                <c:pt idx="5">
                  <c:v>11:30am a 12:00pm</c:v>
                </c:pt>
                <c:pt idx="6">
                  <c:v>12:00pm a 12:30pm</c:v>
                </c:pt>
                <c:pt idx="7">
                  <c:v>12:30pm a 01:00pm</c:v>
                </c:pt>
                <c:pt idx="8">
                  <c:v>01:00pm a 01:30pm</c:v>
                </c:pt>
                <c:pt idx="9">
                  <c:v>01:30pm a 02:00pm</c:v>
                </c:pt>
                <c:pt idx="10">
                  <c:v>02:00pm a 02:30pm</c:v>
                </c:pt>
                <c:pt idx="11">
                  <c:v>02:30pm a 03:00pm</c:v>
                </c:pt>
                <c:pt idx="12">
                  <c:v>03:00pm a 03:30pm</c:v>
                </c:pt>
                <c:pt idx="13">
                  <c:v>03:30pm a 04:00pm</c:v>
                </c:pt>
                <c:pt idx="14">
                  <c:v>04:00pm a 04:30pm</c:v>
                </c:pt>
                <c:pt idx="15">
                  <c:v>04:30pm a 05:00pm</c:v>
                </c:pt>
                <c:pt idx="16">
                  <c:v>05:00pm a 05:30pm</c:v>
                </c:pt>
                <c:pt idx="17">
                  <c:v>05:30pm a 06:00pm</c:v>
                </c:pt>
                <c:pt idx="18">
                  <c:v>06:00pm a 06:30pm</c:v>
                </c:pt>
                <c:pt idx="19">
                  <c:v>06:30pm a 07:00pm</c:v>
                </c:pt>
                <c:pt idx="20">
                  <c:v>07:00pm a 07:30pm</c:v>
                </c:pt>
                <c:pt idx="21">
                  <c:v>07:30pm a 08:00pm</c:v>
                </c:pt>
                <c:pt idx="22">
                  <c:v>08:00pm a 08:30pm</c:v>
                </c:pt>
              </c:strCache>
            </c:strRef>
          </c:cat>
          <c:val>
            <c:numRef>
              <c:f>'V x H SA'!$C$10:$C$33</c:f>
              <c:numCache>
                <c:formatCode>#,##0</c:formatCode>
                <c:ptCount val="23"/>
                <c:pt idx="0">
                  <c:v>549</c:v>
                </c:pt>
                <c:pt idx="1">
                  <c:v>481</c:v>
                </c:pt>
                <c:pt idx="2">
                  <c:v>725</c:v>
                </c:pt>
                <c:pt idx="3">
                  <c:v>805</c:v>
                </c:pt>
                <c:pt idx="4">
                  <c:v>1064</c:v>
                </c:pt>
                <c:pt idx="5">
                  <c:v>1121</c:v>
                </c:pt>
                <c:pt idx="6">
                  <c:v>1411</c:v>
                </c:pt>
                <c:pt idx="7">
                  <c:v>1410</c:v>
                </c:pt>
                <c:pt idx="8">
                  <c:v>1164</c:v>
                </c:pt>
                <c:pt idx="9">
                  <c:v>1350</c:v>
                </c:pt>
                <c:pt idx="10">
                  <c:v>1510</c:v>
                </c:pt>
                <c:pt idx="11">
                  <c:v>1692</c:v>
                </c:pt>
                <c:pt idx="12">
                  <c:v>1676</c:v>
                </c:pt>
                <c:pt idx="13">
                  <c:v>1998</c:v>
                </c:pt>
                <c:pt idx="14">
                  <c:v>2213</c:v>
                </c:pt>
                <c:pt idx="15">
                  <c:v>2083</c:v>
                </c:pt>
                <c:pt idx="16">
                  <c:v>2315</c:v>
                </c:pt>
                <c:pt idx="17">
                  <c:v>2253</c:v>
                </c:pt>
                <c:pt idx="18">
                  <c:v>1952</c:v>
                </c:pt>
                <c:pt idx="19">
                  <c:v>1649</c:v>
                </c:pt>
                <c:pt idx="20">
                  <c:v>1558</c:v>
                </c:pt>
                <c:pt idx="21">
                  <c:v>850</c:v>
                </c:pt>
                <c:pt idx="22">
                  <c:v>126</c:v>
                </c:pt>
              </c:numCache>
            </c:numRef>
          </c:val>
        </c:ser>
        <c:ser>
          <c:idx val="2"/>
          <c:order val="2"/>
          <c:tx>
            <c:strRef>
              <c:f>'V x H SA'!$D$7:$D$9</c:f>
              <c:strCache>
                <c:ptCount val="1"/>
                <c:pt idx="0">
                  <c:v>n - Teatro</c:v>
                </c:pt>
              </c:strCache>
            </c:strRef>
          </c:tx>
          <c:cat>
            <c:strRef>
              <c:f>'V x H SA'!$A$10:$A$33</c:f>
              <c:strCache>
                <c:ptCount val="23"/>
                <c:pt idx="0">
                  <c:v>09:00am a 09:30am</c:v>
                </c:pt>
                <c:pt idx="1">
                  <c:v>09:30am a 10:00am</c:v>
                </c:pt>
                <c:pt idx="2">
                  <c:v>10:00am a 10:30am</c:v>
                </c:pt>
                <c:pt idx="3">
                  <c:v>10:30am a 11:00am</c:v>
                </c:pt>
                <c:pt idx="4">
                  <c:v>11:00am a 11:30am</c:v>
                </c:pt>
                <c:pt idx="5">
                  <c:v>11:30am a 12:00pm</c:v>
                </c:pt>
                <c:pt idx="6">
                  <c:v>12:00pm a 12:30pm</c:v>
                </c:pt>
                <c:pt idx="7">
                  <c:v>12:30pm a 01:00pm</c:v>
                </c:pt>
                <c:pt idx="8">
                  <c:v>01:00pm a 01:30pm</c:v>
                </c:pt>
                <c:pt idx="9">
                  <c:v>01:30pm a 02:00pm</c:v>
                </c:pt>
                <c:pt idx="10">
                  <c:v>02:00pm a 02:30pm</c:v>
                </c:pt>
                <c:pt idx="11">
                  <c:v>02:30pm a 03:00pm</c:v>
                </c:pt>
                <c:pt idx="12">
                  <c:v>03:00pm a 03:30pm</c:v>
                </c:pt>
                <c:pt idx="13">
                  <c:v>03:30pm a 04:00pm</c:v>
                </c:pt>
                <c:pt idx="14">
                  <c:v>04:00pm a 04:30pm</c:v>
                </c:pt>
                <c:pt idx="15">
                  <c:v>04:30pm a 05:00pm</c:v>
                </c:pt>
                <c:pt idx="16">
                  <c:v>05:00pm a 05:30pm</c:v>
                </c:pt>
                <c:pt idx="17">
                  <c:v>05:30pm a 06:00pm</c:v>
                </c:pt>
                <c:pt idx="18">
                  <c:v>06:00pm a 06:30pm</c:v>
                </c:pt>
                <c:pt idx="19">
                  <c:v>06:30pm a 07:00pm</c:v>
                </c:pt>
                <c:pt idx="20">
                  <c:v>07:00pm a 07:30pm</c:v>
                </c:pt>
                <c:pt idx="21">
                  <c:v>07:30pm a 08:00pm</c:v>
                </c:pt>
                <c:pt idx="22">
                  <c:v>08:00pm a 08:30pm</c:v>
                </c:pt>
              </c:strCache>
            </c:strRef>
          </c:cat>
          <c:val>
            <c:numRef>
              <c:f>'V x H SA'!$D$10:$D$33</c:f>
              <c:numCache>
                <c:formatCode>#,##0</c:formatCode>
                <c:ptCount val="23"/>
                <c:pt idx="0">
                  <c:v>649</c:v>
                </c:pt>
                <c:pt idx="1">
                  <c:v>135</c:v>
                </c:pt>
                <c:pt idx="2">
                  <c:v>129</c:v>
                </c:pt>
                <c:pt idx="3">
                  <c:v>505</c:v>
                </c:pt>
                <c:pt idx="4">
                  <c:v>38</c:v>
                </c:pt>
                <c:pt idx="5">
                  <c:v>4</c:v>
                </c:pt>
                <c:pt idx="6">
                  <c:v>7</c:v>
                </c:pt>
                <c:pt idx="7">
                  <c:v>57</c:v>
                </c:pt>
                <c:pt idx="8">
                  <c:v>175</c:v>
                </c:pt>
                <c:pt idx="9">
                  <c:v>405</c:v>
                </c:pt>
                <c:pt idx="10">
                  <c:v>14</c:v>
                </c:pt>
                <c:pt idx="11">
                  <c:v>565</c:v>
                </c:pt>
                <c:pt idx="12">
                  <c:v>581</c:v>
                </c:pt>
                <c:pt idx="13">
                  <c:v>31</c:v>
                </c:pt>
                <c:pt idx="14">
                  <c:v>175</c:v>
                </c:pt>
                <c:pt idx="15">
                  <c:v>37</c:v>
                </c:pt>
                <c:pt idx="16">
                  <c:v>101</c:v>
                </c:pt>
                <c:pt idx="17">
                  <c:v>286</c:v>
                </c:pt>
                <c:pt idx="18">
                  <c:v>323</c:v>
                </c:pt>
                <c:pt idx="19">
                  <c:v>167</c:v>
                </c:pt>
                <c:pt idx="20">
                  <c:v>33</c:v>
                </c:pt>
                <c:pt idx="21">
                  <c:v>3</c:v>
                </c:pt>
                <c:pt idx="22">
                  <c:v>1</c:v>
                </c:pt>
              </c:numCache>
            </c:numRef>
          </c:val>
        </c:ser>
        <c:ser>
          <c:idx val="3"/>
          <c:order val="3"/>
          <c:tx>
            <c:strRef>
              <c:f>'V x H SA'!$E$7:$E$9</c:f>
              <c:strCache>
                <c:ptCount val="1"/>
                <c:pt idx="0">
                  <c:v>n - Carmen Naranjo</c:v>
                </c:pt>
              </c:strCache>
            </c:strRef>
          </c:tx>
          <c:cat>
            <c:strRef>
              <c:f>'V x H SA'!$A$10:$A$33</c:f>
              <c:strCache>
                <c:ptCount val="23"/>
                <c:pt idx="0">
                  <c:v>09:00am a 09:30am</c:v>
                </c:pt>
                <c:pt idx="1">
                  <c:v>09:30am a 10:00am</c:v>
                </c:pt>
                <c:pt idx="2">
                  <c:v>10:00am a 10:30am</c:v>
                </c:pt>
                <c:pt idx="3">
                  <c:v>10:30am a 11:00am</c:v>
                </c:pt>
                <c:pt idx="4">
                  <c:v>11:00am a 11:30am</c:v>
                </c:pt>
                <c:pt idx="5">
                  <c:v>11:30am a 12:00pm</c:v>
                </c:pt>
                <c:pt idx="6">
                  <c:v>12:00pm a 12:30pm</c:v>
                </c:pt>
                <c:pt idx="7">
                  <c:v>12:30pm a 01:00pm</c:v>
                </c:pt>
                <c:pt idx="8">
                  <c:v>01:00pm a 01:30pm</c:v>
                </c:pt>
                <c:pt idx="9">
                  <c:v>01:30pm a 02:00pm</c:v>
                </c:pt>
                <c:pt idx="10">
                  <c:v>02:00pm a 02:30pm</c:v>
                </c:pt>
                <c:pt idx="11">
                  <c:v>02:30pm a 03:00pm</c:v>
                </c:pt>
                <c:pt idx="12">
                  <c:v>03:00pm a 03:30pm</c:v>
                </c:pt>
                <c:pt idx="13">
                  <c:v>03:30pm a 04:00pm</c:v>
                </c:pt>
                <c:pt idx="14">
                  <c:v>04:00pm a 04:30pm</c:v>
                </c:pt>
                <c:pt idx="15">
                  <c:v>04:30pm a 05:00pm</c:v>
                </c:pt>
                <c:pt idx="16">
                  <c:v>05:00pm a 05:30pm</c:v>
                </c:pt>
                <c:pt idx="17">
                  <c:v>05:30pm a 06:00pm</c:v>
                </c:pt>
                <c:pt idx="18">
                  <c:v>06:00pm a 06:30pm</c:v>
                </c:pt>
                <c:pt idx="19">
                  <c:v>06:30pm a 07:00pm</c:v>
                </c:pt>
                <c:pt idx="20">
                  <c:v>07:00pm a 07:30pm</c:v>
                </c:pt>
                <c:pt idx="21">
                  <c:v>07:30pm a 08:00pm</c:v>
                </c:pt>
                <c:pt idx="22">
                  <c:v>08:00pm a 08:30pm</c:v>
                </c:pt>
              </c:strCache>
            </c:strRef>
          </c:cat>
          <c:val>
            <c:numRef>
              <c:f>'V x H SA'!$E$10:$E$33</c:f>
              <c:numCache>
                <c:formatCode>#,##0</c:formatCode>
                <c:ptCount val="23"/>
                <c:pt idx="0">
                  <c:v>73</c:v>
                </c:pt>
                <c:pt idx="1">
                  <c:v>25</c:v>
                </c:pt>
                <c:pt idx="2">
                  <c:v>20</c:v>
                </c:pt>
                <c:pt idx="3">
                  <c:v>8</c:v>
                </c:pt>
                <c:pt idx="4">
                  <c:v>5</c:v>
                </c:pt>
                <c:pt idx="5">
                  <c:v>2</c:v>
                </c:pt>
                <c:pt idx="6">
                  <c:v>2</c:v>
                </c:pt>
                <c:pt idx="7">
                  <c:v>0</c:v>
                </c:pt>
                <c:pt idx="8">
                  <c:v>21</c:v>
                </c:pt>
                <c:pt idx="9">
                  <c:v>15</c:v>
                </c:pt>
                <c:pt idx="10">
                  <c:v>8</c:v>
                </c:pt>
                <c:pt idx="11">
                  <c:v>1</c:v>
                </c:pt>
                <c:pt idx="12">
                  <c:v>28</c:v>
                </c:pt>
                <c:pt idx="13">
                  <c:v>3</c:v>
                </c:pt>
                <c:pt idx="14">
                  <c:v>14</c:v>
                </c:pt>
                <c:pt idx="15">
                  <c:v>15</c:v>
                </c:pt>
                <c:pt idx="16">
                  <c:v>24</c:v>
                </c:pt>
                <c:pt idx="17">
                  <c:v>14</c:v>
                </c:pt>
                <c:pt idx="18">
                  <c:v>70</c:v>
                </c:pt>
                <c:pt idx="19">
                  <c:v>6</c:v>
                </c:pt>
                <c:pt idx="20">
                  <c:v>59</c:v>
                </c:pt>
                <c:pt idx="21">
                  <c:v>54</c:v>
                </c:pt>
                <c:pt idx="22">
                  <c:v>30</c:v>
                </c:pt>
              </c:numCache>
            </c:numRef>
          </c:val>
        </c:ser>
        <c:ser>
          <c:idx val="4"/>
          <c:order val="4"/>
          <c:tx>
            <c:strRef>
              <c:f>'V x H SA'!$F$7:$F$9</c:f>
              <c:strCache>
                <c:ptCount val="1"/>
                <c:pt idx="0">
                  <c:v>n - Museo</c:v>
                </c:pt>
              </c:strCache>
            </c:strRef>
          </c:tx>
          <c:cat>
            <c:strRef>
              <c:f>'V x H SA'!$A$10:$A$33</c:f>
              <c:strCache>
                <c:ptCount val="23"/>
                <c:pt idx="0">
                  <c:v>09:00am a 09:30am</c:v>
                </c:pt>
                <c:pt idx="1">
                  <c:v>09:30am a 10:00am</c:v>
                </c:pt>
                <c:pt idx="2">
                  <c:v>10:00am a 10:30am</c:v>
                </c:pt>
                <c:pt idx="3">
                  <c:v>10:30am a 11:00am</c:v>
                </c:pt>
                <c:pt idx="4">
                  <c:v>11:00am a 11:30am</c:v>
                </c:pt>
                <c:pt idx="5">
                  <c:v>11:30am a 12:00pm</c:v>
                </c:pt>
                <c:pt idx="6">
                  <c:v>12:00pm a 12:30pm</c:v>
                </c:pt>
                <c:pt idx="7">
                  <c:v>12:30pm a 01:00pm</c:v>
                </c:pt>
                <c:pt idx="8">
                  <c:v>01:00pm a 01:30pm</c:v>
                </c:pt>
                <c:pt idx="9">
                  <c:v>01:30pm a 02:00pm</c:v>
                </c:pt>
                <c:pt idx="10">
                  <c:v>02:00pm a 02:30pm</c:v>
                </c:pt>
                <c:pt idx="11">
                  <c:v>02:30pm a 03:00pm</c:v>
                </c:pt>
                <c:pt idx="12">
                  <c:v>03:00pm a 03:30pm</c:v>
                </c:pt>
                <c:pt idx="13">
                  <c:v>03:30pm a 04:00pm</c:v>
                </c:pt>
                <c:pt idx="14">
                  <c:v>04:00pm a 04:30pm</c:v>
                </c:pt>
                <c:pt idx="15">
                  <c:v>04:30pm a 05:00pm</c:v>
                </c:pt>
                <c:pt idx="16">
                  <c:v>05:00pm a 05:30pm</c:v>
                </c:pt>
                <c:pt idx="17">
                  <c:v>05:30pm a 06:00pm</c:v>
                </c:pt>
                <c:pt idx="18">
                  <c:v>06:00pm a 06:30pm</c:v>
                </c:pt>
                <c:pt idx="19">
                  <c:v>06:30pm a 07:00pm</c:v>
                </c:pt>
                <c:pt idx="20">
                  <c:v>07:00pm a 07:30pm</c:v>
                </c:pt>
                <c:pt idx="21">
                  <c:v>07:30pm a 08:00pm</c:v>
                </c:pt>
                <c:pt idx="22">
                  <c:v>08:00pm a 08:30pm</c:v>
                </c:pt>
              </c:strCache>
            </c:strRef>
          </c:cat>
          <c:val>
            <c:numRef>
              <c:f>'V x H SA'!$F$10:$F$33</c:f>
              <c:numCache>
                <c:formatCode>#,##0</c:formatCode>
                <c:ptCount val="23"/>
                <c:pt idx="0">
                  <c:v>0</c:v>
                </c:pt>
                <c:pt idx="1">
                  <c:v>26</c:v>
                </c:pt>
                <c:pt idx="2">
                  <c:v>21</c:v>
                </c:pt>
                <c:pt idx="3">
                  <c:v>23</c:v>
                </c:pt>
                <c:pt idx="4">
                  <c:v>33</c:v>
                </c:pt>
                <c:pt idx="5">
                  <c:v>26</c:v>
                </c:pt>
                <c:pt idx="6">
                  <c:v>38</c:v>
                </c:pt>
                <c:pt idx="7">
                  <c:v>28</c:v>
                </c:pt>
                <c:pt idx="8">
                  <c:v>35</c:v>
                </c:pt>
                <c:pt idx="9">
                  <c:v>22</c:v>
                </c:pt>
                <c:pt idx="10">
                  <c:v>17</c:v>
                </c:pt>
                <c:pt idx="11">
                  <c:v>29</c:v>
                </c:pt>
                <c:pt idx="12">
                  <c:v>35</c:v>
                </c:pt>
                <c:pt idx="13">
                  <c:v>34</c:v>
                </c:pt>
                <c:pt idx="14">
                  <c:v>12</c:v>
                </c:pt>
                <c:pt idx="15">
                  <c:v>16</c:v>
                </c:pt>
                <c:pt idx="16">
                  <c:v>1</c:v>
                </c:pt>
                <c:pt idx="17">
                  <c:v>0</c:v>
                </c:pt>
                <c:pt idx="18">
                  <c:v>20</c:v>
                </c:pt>
                <c:pt idx="19">
                  <c:v>48</c:v>
                </c:pt>
                <c:pt idx="20">
                  <c:v>85</c:v>
                </c:pt>
                <c:pt idx="21">
                  <c:v>54</c:v>
                </c:pt>
                <c:pt idx="22">
                  <c:v>33</c:v>
                </c:pt>
              </c:numCache>
            </c:numRef>
          </c:val>
        </c:ser>
        <c:ser>
          <c:idx val="5"/>
          <c:order val="5"/>
          <c:tx>
            <c:strRef>
              <c:f>'V x H SA'!$G$7:$G$9</c:f>
              <c:strCache>
                <c:ptCount val="1"/>
                <c:pt idx="0">
                  <c:v>n - Sala de Ensayos</c:v>
                </c:pt>
              </c:strCache>
            </c:strRef>
          </c:tx>
          <c:cat>
            <c:strRef>
              <c:f>'V x H SA'!$A$10:$A$33</c:f>
              <c:strCache>
                <c:ptCount val="23"/>
                <c:pt idx="0">
                  <c:v>09:00am a 09:30am</c:v>
                </c:pt>
                <c:pt idx="1">
                  <c:v>09:30am a 10:00am</c:v>
                </c:pt>
                <c:pt idx="2">
                  <c:v>10:00am a 10:30am</c:v>
                </c:pt>
                <c:pt idx="3">
                  <c:v>10:30am a 11:00am</c:v>
                </c:pt>
                <c:pt idx="4">
                  <c:v>11:00am a 11:30am</c:v>
                </c:pt>
                <c:pt idx="5">
                  <c:v>11:30am a 12:00pm</c:v>
                </c:pt>
                <c:pt idx="6">
                  <c:v>12:00pm a 12:30pm</c:v>
                </c:pt>
                <c:pt idx="7">
                  <c:v>12:30pm a 01:00pm</c:v>
                </c:pt>
                <c:pt idx="8">
                  <c:v>01:00pm a 01:30pm</c:v>
                </c:pt>
                <c:pt idx="9">
                  <c:v>01:30pm a 02:00pm</c:v>
                </c:pt>
                <c:pt idx="10">
                  <c:v>02:00pm a 02:30pm</c:v>
                </c:pt>
                <c:pt idx="11">
                  <c:v>02:30pm a 03:00pm</c:v>
                </c:pt>
                <c:pt idx="12">
                  <c:v>03:00pm a 03:30pm</c:v>
                </c:pt>
                <c:pt idx="13">
                  <c:v>03:30pm a 04:00pm</c:v>
                </c:pt>
                <c:pt idx="14">
                  <c:v>04:00pm a 04:30pm</c:v>
                </c:pt>
                <c:pt idx="15">
                  <c:v>04:30pm a 05:00pm</c:v>
                </c:pt>
                <c:pt idx="16">
                  <c:v>05:00pm a 05:30pm</c:v>
                </c:pt>
                <c:pt idx="17">
                  <c:v>05:30pm a 06:00pm</c:v>
                </c:pt>
                <c:pt idx="18">
                  <c:v>06:00pm a 06:30pm</c:v>
                </c:pt>
                <c:pt idx="19">
                  <c:v>06:30pm a 07:00pm</c:v>
                </c:pt>
                <c:pt idx="20">
                  <c:v>07:00pm a 07:30pm</c:v>
                </c:pt>
                <c:pt idx="21">
                  <c:v>07:30pm a 08:00pm</c:v>
                </c:pt>
                <c:pt idx="22">
                  <c:v>08:00pm a 08:30pm</c:v>
                </c:pt>
              </c:strCache>
            </c:strRef>
          </c:cat>
          <c:val>
            <c:numRef>
              <c:f>'V x H SA'!$G$10:$G$33</c:f>
              <c:numCache>
                <c:formatCode>#,##0</c:formatCode>
                <c:ptCount val="23"/>
                <c:pt idx="0">
                  <c:v>176</c:v>
                </c:pt>
                <c:pt idx="1">
                  <c:v>131</c:v>
                </c:pt>
                <c:pt idx="2">
                  <c:v>249</c:v>
                </c:pt>
                <c:pt idx="3">
                  <c:v>41</c:v>
                </c:pt>
                <c:pt idx="4">
                  <c:v>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27</c:v>
                </c:pt>
                <c:pt idx="9">
                  <c:v>29</c:v>
                </c:pt>
                <c:pt idx="10">
                  <c:v>88</c:v>
                </c:pt>
                <c:pt idx="11">
                  <c:v>6</c:v>
                </c:pt>
                <c:pt idx="12">
                  <c:v>0</c:v>
                </c:pt>
                <c:pt idx="13">
                  <c:v>0</c:v>
                </c:pt>
                <c:pt idx="14">
                  <c:v>159</c:v>
                </c:pt>
                <c:pt idx="15">
                  <c:v>73</c:v>
                </c:pt>
                <c:pt idx="16">
                  <c:v>248</c:v>
                </c:pt>
                <c:pt idx="17">
                  <c:v>67</c:v>
                </c:pt>
                <c:pt idx="18">
                  <c:v>243</c:v>
                </c:pt>
                <c:pt idx="19">
                  <c:v>120</c:v>
                </c:pt>
                <c:pt idx="20">
                  <c:v>1</c:v>
                </c:pt>
                <c:pt idx="21">
                  <c:v>0</c:v>
                </c:pt>
                <c:pt idx="22">
                  <c:v>25</c:v>
                </c:pt>
              </c:numCache>
            </c:numRef>
          </c:val>
        </c:ser>
        <c:ser>
          <c:idx val="6"/>
          <c:order val="6"/>
          <c:tx>
            <c:strRef>
              <c:f>'V x H SA'!$H$7:$H$9</c:f>
              <c:strCache>
                <c:ptCount val="1"/>
                <c:pt idx="0">
                  <c:v>% - La Nave</c:v>
                </c:pt>
              </c:strCache>
            </c:strRef>
          </c:tx>
          <c:spPr>
            <a:ln>
              <a:noFill/>
            </a:ln>
          </c:spPr>
          <c:marker>
            <c:spPr>
              <a:noFill/>
              <a:ln>
                <a:noFill/>
              </a:ln>
            </c:spPr>
          </c:marker>
          <c:cat>
            <c:strRef>
              <c:f>'V x H SA'!$A$10:$A$33</c:f>
              <c:strCache>
                <c:ptCount val="23"/>
                <c:pt idx="0">
                  <c:v>09:00am a 09:30am</c:v>
                </c:pt>
                <c:pt idx="1">
                  <c:v>09:30am a 10:00am</c:v>
                </c:pt>
                <c:pt idx="2">
                  <c:v>10:00am a 10:30am</c:v>
                </c:pt>
                <c:pt idx="3">
                  <c:v>10:30am a 11:00am</c:v>
                </c:pt>
                <c:pt idx="4">
                  <c:v>11:00am a 11:30am</c:v>
                </c:pt>
                <c:pt idx="5">
                  <c:v>11:30am a 12:00pm</c:v>
                </c:pt>
                <c:pt idx="6">
                  <c:v>12:00pm a 12:30pm</c:v>
                </c:pt>
                <c:pt idx="7">
                  <c:v>12:30pm a 01:00pm</c:v>
                </c:pt>
                <c:pt idx="8">
                  <c:v>01:00pm a 01:30pm</c:v>
                </c:pt>
                <c:pt idx="9">
                  <c:v>01:30pm a 02:00pm</c:v>
                </c:pt>
                <c:pt idx="10">
                  <c:v>02:00pm a 02:30pm</c:v>
                </c:pt>
                <c:pt idx="11">
                  <c:v>02:30pm a 03:00pm</c:v>
                </c:pt>
                <c:pt idx="12">
                  <c:v>03:00pm a 03:30pm</c:v>
                </c:pt>
                <c:pt idx="13">
                  <c:v>03:30pm a 04:00pm</c:v>
                </c:pt>
                <c:pt idx="14">
                  <c:v>04:00pm a 04:30pm</c:v>
                </c:pt>
                <c:pt idx="15">
                  <c:v>04:30pm a 05:00pm</c:v>
                </c:pt>
                <c:pt idx="16">
                  <c:v>05:00pm a 05:30pm</c:v>
                </c:pt>
                <c:pt idx="17">
                  <c:v>05:30pm a 06:00pm</c:v>
                </c:pt>
                <c:pt idx="18">
                  <c:v>06:00pm a 06:30pm</c:v>
                </c:pt>
                <c:pt idx="19">
                  <c:v>06:30pm a 07:00pm</c:v>
                </c:pt>
                <c:pt idx="20">
                  <c:v>07:00pm a 07:30pm</c:v>
                </c:pt>
                <c:pt idx="21">
                  <c:v>07:30pm a 08:00pm</c:v>
                </c:pt>
                <c:pt idx="22">
                  <c:v>08:00pm a 08:30pm</c:v>
                </c:pt>
              </c:strCache>
            </c:strRef>
          </c:cat>
          <c:val>
            <c:numRef>
              <c:f>'V x H SA'!$H$10:$H$33</c:f>
              <c:numCache>
                <c:formatCode>0%</c:formatCode>
                <c:ptCount val="23"/>
                <c:pt idx="0">
                  <c:v>1.7006392473766736E-2</c:v>
                </c:pt>
                <c:pt idx="1">
                  <c:v>2.0710925788720996E-2</c:v>
                </c:pt>
                <c:pt idx="2">
                  <c:v>3.0222099695022139E-2</c:v>
                </c:pt>
                <c:pt idx="3">
                  <c:v>4.0439719489291322E-2</c:v>
                </c:pt>
                <c:pt idx="4">
                  <c:v>4.1335699639884899E-2</c:v>
                </c:pt>
                <c:pt idx="5">
                  <c:v>4.3075968778537817E-2</c:v>
                </c:pt>
                <c:pt idx="6">
                  <c:v>5.3707117873080974E-2</c:v>
                </c:pt>
                <c:pt idx="7">
                  <c:v>4.7280183331323118E-2</c:v>
                </c:pt>
                <c:pt idx="8">
                  <c:v>4.8796457432327675E-2</c:v>
                </c:pt>
                <c:pt idx="9">
                  <c:v>4.7624791081551432E-2</c:v>
                </c:pt>
                <c:pt idx="10">
                  <c:v>5.389665213570654E-2</c:v>
                </c:pt>
                <c:pt idx="11">
                  <c:v>5.4568637248651741E-2</c:v>
                </c:pt>
                <c:pt idx="12">
                  <c:v>5.8652239088857104E-2</c:v>
                </c:pt>
                <c:pt idx="13">
                  <c:v>6.1598635353309103E-2</c:v>
                </c:pt>
                <c:pt idx="14">
                  <c:v>6.9007701983217623E-2</c:v>
                </c:pt>
                <c:pt idx="15">
                  <c:v>5.5705842824405119E-2</c:v>
                </c:pt>
                <c:pt idx="16">
                  <c:v>5.8342092113651649E-2</c:v>
                </c:pt>
                <c:pt idx="17">
                  <c:v>5.4964936161414284E-2</c:v>
                </c:pt>
                <c:pt idx="18">
                  <c:v>4.5763909230318603E-2</c:v>
                </c:pt>
                <c:pt idx="19">
                  <c:v>3.8699450350638383E-2</c:v>
                </c:pt>
                <c:pt idx="20">
                  <c:v>3.3978324172510642E-2</c:v>
                </c:pt>
                <c:pt idx="21">
                  <c:v>2.2968106552716375E-2</c:v>
                </c:pt>
                <c:pt idx="22">
                  <c:v>1.6541172010958532E-3</c:v>
                </c:pt>
              </c:numCache>
            </c:numRef>
          </c:val>
        </c:ser>
        <c:ser>
          <c:idx val="7"/>
          <c:order val="7"/>
          <c:tx>
            <c:strRef>
              <c:f>'V x H SA'!$I$7:$I$9</c:f>
              <c:strCache>
                <c:ptCount val="1"/>
                <c:pt idx="0">
                  <c:v>% - Casa Cuño</c:v>
                </c:pt>
              </c:strCache>
            </c:strRef>
          </c:tx>
          <c:spPr>
            <a:ln>
              <a:noFill/>
            </a:ln>
          </c:spPr>
          <c:marker>
            <c:spPr>
              <a:noFill/>
              <a:ln>
                <a:noFill/>
              </a:ln>
            </c:spPr>
          </c:marker>
          <c:cat>
            <c:strRef>
              <c:f>'V x H SA'!$A$10:$A$33</c:f>
              <c:strCache>
                <c:ptCount val="23"/>
                <c:pt idx="0">
                  <c:v>09:00am a 09:30am</c:v>
                </c:pt>
                <c:pt idx="1">
                  <c:v>09:30am a 10:00am</c:v>
                </c:pt>
                <c:pt idx="2">
                  <c:v>10:00am a 10:30am</c:v>
                </c:pt>
                <c:pt idx="3">
                  <c:v>10:30am a 11:00am</c:v>
                </c:pt>
                <c:pt idx="4">
                  <c:v>11:00am a 11:30am</c:v>
                </c:pt>
                <c:pt idx="5">
                  <c:v>11:30am a 12:00pm</c:v>
                </c:pt>
                <c:pt idx="6">
                  <c:v>12:00pm a 12:30pm</c:v>
                </c:pt>
                <c:pt idx="7">
                  <c:v>12:30pm a 01:00pm</c:v>
                </c:pt>
                <c:pt idx="8">
                  <c:v>01:00pm a 01:30pm</c:v>
                </c:pt>
                <c:pt idx="9">
                  <c:v>01:30pm a 02:00pm</c:v>
                </c:pt>
                <c:pt idx="10">
                  <c:v>02:00pm a 02:30pm</c:v>
                </c:pt>
                <c:pt idx="11">
                  <c:v>02:30pm a 03:00pm</c:v>
                </c:pt>
                <c:pt idx="12">
                  <c:v>03:00pm a 03:30pm</c:v>
                </c:pt>
                <c:pt idx="13">
                  <c:v>03:30pm a 04:00pm</c:v>
                </c:pt>
                <c:pt idx="14">
                  <c:v>04:00pm a 04:30pm</c:v>
                </c:pt>
                <c:pt idx="15">
                  <c:v>04:30pm a 05:00pm</c:v>
                </c:pt>
                <c:pt idx="16">
                  <c:v>05:00pm a 05:30pm</c:v>
                </c:pt>
                <c:pt idx="17">
                  <c:v>05:30pm a 06:00pm</c:v>
                </c:pt>
                <c:pt idx="18">
                  <c:v>06:00pm a 06:30pm</c:v>
                </c:pt>
                <c:pt idx="19">
                  <c:v>06:30pm a 07:00pm</c:v>
                </c:pt>
                <c:pt idx="20">
                  <c:v>07:00pm a 07:30pm</c:v>
                </c:pt>
                <c:pt idx="21">
                  <c:v>07:30pm a 08:00pm</c:v>
                </c:pt>
                <c:pt idx="22">
                  <c:v>08:00pm a 08:30pm</c:v>
                </c:pt>
              </c:strCache>
            </c:strRef>
          </c:cat>
          <c:val>
            <c:numRef>
              <c:f>'V x H SA'!$I$10:$I$33</c:f>
              <c:numCache>
                <c:formatCode>0%</c:formatCode>
                <c:ptCount val="23"/>
                <c:pt idx="0">
                  <c:v>1.718040995149429E-2</c:v>
                </c:pt>
                <c:pt idx="1">
                  <c:v>1.5052417462056017E-2</c:v>
                </c:pt>
                <c:pt idx="2">
                  <c:v>2.2688155218275708E-2</c:v>
                </c:pt>
                <c:pt idx="3">
                  <c:v>2.5191675794085436E-2</c:v>
                </c:pt>
                <c:pt idx="4">
                  <c:v>3.3296823658269442E-2</c:v>
                </c:pt>
                <c:pt idx="5">
                  <c:v>3.5080582068533886E-2</c:v>
                </c:pt>
                <c:pt idx="6">
                  <c:v>4.4155844155844164E-2</c:v>
                </c:pt>
                <c:pt idx="7">
                  <c:v>4.4124550148646538E-2</c:v>
                </c:pt>
                <c:pt idx="8">
                  <c:v>3.6426224378031599E-2</c:v>
                </c:pt>
                <c:pt idx="9">
                  <c:v>4.2246909716789231E-2</c:v>
                </c:pt>
                <c:pt idx="10">
                  <c:v>4.7253950868408709E-2</c:v>
                </c:pt>
                <c:pt idx="11">
                  <c:v>5.2949460178375832E-2</c:v>
                </c:pt>
                <c:pt idx="12">
                  <c:v>5.2448756063213885E-2</c:v>
                </c:pt>
                <c:pt idx="13">
                  <c:v>6.2525426380848084E-2</c:v>
                </c:pt>
                <c:pt idx="14">
                  <c:v>6.9253637928336748E-2</c:v>
                </c:pt>
                <c:pt idx="15">
                  <c:v>6.518541699264592E-2</c:v>
                </c:pt>
                <c:pt idx="16">
                  <c:v>7.2445626662494128E-2</c:v>
                </c:pt>
                <c:pt idx="17">
                  <c:v>7.0505398216241591E-2</c:v>
                </c:pt>
                <c:pt idx="18">
                  <c:v>6.1085902049757466E-2</c:v>
                </c:pt>
                <c:pt idx="19">
                  <c:v>5.1603817868878105E-2</c:v>
                </c:pt>
                <c:pt idx="20">
                  <c:v>4.8756063213894536E-2</c:v>
                </c:pt>
                <c:pt idx="21">
                  <c:v>2.6599906117978411E-2</c:v>
                </c:pt>
                <c:pt idx="22">
                  <c:v>3.9430449069003297E-3</c:v>
                </c:pt>
              </c:numCache>
            </c:numRef>
          </c:val>
        </c:ser>
        <c:ser>
          <c:idx val="8"/>
          <c:order val="8"/>
          <c:tx>
            <c:strRef>
              <c:f>'V x H SA'!$J$7:$J$9</c:f>
              <c:strCache>
                <c:ptCount val="1"/>
                <c:pt idx="0">
                  <c:v>% - Teatro</c:v>
                </c:pt>
              </c:strCache>
            </c:strRef>
          </c:tx>
          <c:spPr>
            <a:ln>
              <a:noFill/>
            </a:ln>
          </c:spPr>
          <c:marker>
            <c:spPr>
              <a:noFill/>
              <a:ln>
                <a:noFill/>
              </a:ln>
            </c:spPr>
          </c:marker>
          <c:cat>
            <c:strRef>
              <c:f>'V x H SA'!$A$10:$A$33</c:f>
              <c:strCache>
                <c:ptCount val="23"/>
                <c:pt idx="0">
                  <c:v>09:00am a 09:30am</c:v>
                </c:pt>
                <c:pt idx="1">
                  <c:v>09:30am a 10:00am</c:v>
                </c:pt>
                <c:pt idx="2">
                  <c:v>10:00am a 10:30am</c:v>
                </c:pt>
                <c:pt idx="3">
                  <c:v>10:30am a 11:00am</c:v>
                </c:pt>
                <c:pt idx="4">
                  <c:v>11:00am a 11:30am</c:v>
                </c:pt>
                <c:pt idx="5">
                  <c:v>11:30am a 12:00pm</c:v>
                </c:pt>
                <c:pt idx="6">
                  <c:v>12:00pm a 12:30pm</c:v>
                </c:pt>
                <c:pt idx="7">
                  <c:v>12:30pm a 01:00pm</c:v>
                </c:pt>
                <c:pt idx="8">
                  <c:v>01:00pm a 01:30pm</c:v>
                </c:pt>
                <c:pt idx="9">
                  <c:v>01:30pm a 02:00pm</c:v>
                </c:pt>
                <c:pt idx="10">
                  <c:v>02:00pm a 02:30pm</c:v>
                </c:pt>
                <c:pt idx="11">
                  <c:v>02:30pm a 03:00pm</c:v>
                </c:pt>
                <c:pt idx="12">
                  <c:v>03:00pm a 03:30pm</c:v>
                </c:pt>
                <c:pt idx="13">
                  <c:v>03:30pm a 04:00pm</c:v>
                </c:pt>
                <c:pt idx="14">
                  <c:v>04:00pm a 04:30pm</c:v>
                </c:pt>
                <c:pt idx="15">
                  <c:v>04:30pm a 05:00pm</c:v>
                </c:pt>
                <c:pt idx="16">
                  <c:v>05:00pm a 05:30pm</c:v>
                </c:pt>
                <c:pt idx="17">
                  <c:v>05:30pm a 06:00pm</c:v>
                </c:pt>
                <c:pt idx="18">
                  <c:v>06:00pm a 06:30pm</c:v>
                </c:pt>
                <c:pt idx="19">
                  <c:v>06:30pm a 07:00pm</c:v>
                </c:pt>
                <c:pt idx="20">
                  <c:v>07:00pm a 07:30pm</c:v>
                </c:pt>
                <c:pt idx="21">
                  <c:v>07:30pm a 08:00pm</c:v>
                </c:pt>
                <c:pt idx="22">
                  <c:v>08:00pm a 08:30pm</c:v>
                </c:pt>
              </c:strCache>
            </c:strRef>
          </c:cat>
          <c:val>
            <c:numRef>
              <c:f>'V x H SA'!$J$10:$J$33</c:f>
              <c:numCache>
                <c:formatCode>0%</c:formatCode>
                <c:ptCount val="23"/>
                <c:pt idx="0">
                  <c:v>0.14679936665912693</c:v>
                </c:pt>
                <c:pt idx="1">
                  <c:v>3.0536077810450132E-2</c:v>
                </c:pt>
                <c:pt idx="2">
                  <c:v>2.9178918796652343E-2</c:v>
                </c:pt>
                <c:pt idx="3">
                  <c:v>0.11422755032798011</c:v>
                </c:pt>
                <c:pt idx="4">
                  <c:v>8.5953404207192961E-3</c:v>
                </c:pt>
                <c:pt idx="5">
                  <c:v>9.0477267586518888E-4</c:v>
                </c:pt>
                <c:pt idx="6">
                  <c:v>1.5833521827640807E-3</c:v>
                </c:pt>
                <c:pt idx="7">
                  <c:v>1.2893010631078939E-2</c:v>
                </c:pt>
                <c:pt idx="8">
                  <c:v>3.9583804569102016E-2</c:v>
                </c:pt>
                <c:pt idx="9">
                  <c:v>9.1608233431350369E-2</c:v>
                </c:pt>
                <c:pt idx="10">
                  <c:v>3.1667043655281613E-3</c:v>
                </c:pt>
                <c:pt idx="11">
                  <c:v>0.12779914046595794</c:v>
                </c:pt>
                <c:pt idx="12">
                  <c:v>0.13141823116941875</c:v>
                </c:pt>
                <c:pt idx="13">
                  <c:v>7.0119882379552131E-3</c:v>
                </c:pt>
                <c:pt idx="14">
                  <c:v>3.9583804569102016E-2</c:v>
                </c:pt>
                <c:pt idx="15">
                  <c:v>8.3691472517530025E-3</c:v>
                </c:pt>
                <c:pt idx="16">
                  <c:v>2.2845510065596025E-2</c:v>
                </c:pt>
                <c:pt idx="17">
                  <c:v>6.4691246324361004E-2</c:v>
                </c:pt>
                <c:pt idx="18">
                  <c:v>7.3060393576114005E-2</c:v>
                </c:pt>
                <c:pt idx="19">
                  <c:v>3.7774259217371632E-2</c:v>
                </c:pt>
                <c:pt idx="20">
                  <c:v>7.4643745758878081E-3</c:v>
                </c:pt>
                <c:pt idx="21">
                  <c:v>6.7857950689889179E-4</c:v>
                </c:pt>
                <c:pt idx="22">
                  <c:v>2.2619316896629736E-4</c:v>
                </c:pt>
              </c:numCache>
            </c:numRef>
          </c:val>
        </c:ser>
        <c:ser>
          <c:idx val="9"/>
          <c:order val="9"/>
          <c:tx>
            <c:strRef>
              <c:f>'V x H SA'!$K$7:$K$9</c:f>
              <c:strCache>
                <c:ptCount val="1"/>
                <c:pt idx="0">
                  <c:v>% - Carmen Naranjo</c:v>
                </c:pt>
              </c:strCache>
            </c:strRef>
          </c:tx>
          <c:spPr>
            <a:ln>
              <a:noFill/>
            </a:ln>
          </c:spPr>
          <c:marker>
            <c:spPr>
              <a:noFill/>
              <a:ln>
                <a:noFill/>
              </a:ln>
            </c:spPr>
          </c:marker>
          <c:cat>
            <c:strRef>
              <c:f>'V x H SA'!$A$10:$A$33</c:f>
              <c:strCache>
                <c:ptCount val="23"/>
                <c:pt idx="0">
                  <c:v>09:00am a 09:30am</c:v>
                </c:pt>
                <c:pt idx="1">
                  <c:v>09:30am a 10:00am</c:v>
                </c:pt>
                <c:pt idx="2">
                  <c:v>10:00am a 10:30am</c:v>
                </c:pt>
                <c:pt idx="3">
                  <c:v>10:30am a 11:00am</c:v>
                </c:pt>
                <c:pt idx="4">
                  <c:v>11:00am a 11:30am</c:v>
                </c:pt>
                <c:pt idx="5">
                  <c:v>11:30am a 12:00pm</c:v>
                </c:pt>
                <c:pt idx="6">
                  <c:v>12:00pm a 12:30pm</c:v>
                </c:pt>
                <c:pt idx="7">
                  <c:v>12:30pm a 01:00pm</c:v>
                </c:pt>
                <c:pt idx="8">
                  <c:v>01:00pm a 01:30pm</c:v>
                </c:pt>
                <c:pt idx="9">
                  <c:v>01:30pm a 02:00pm</c:v>
                </c:pt>
                <c:pt idx="10">
                  <c:v>02:00pm a 02:30pm</c:v>
                </c:pt>
                <c:pt idx="11">
                  <c:v>02:30pm a 03:00pm</c:v>
                </c:pt>
                <c:pt idx="12">
                  <c:v>03:00pm a 03:30pm</c:v>
                </c:pt>
                <c:pt idx="13">
                  <c:v>03:30pm a 04:00pm</c:v>
                </c:pt>
                <c:pt idx="14">
                  <c:v>04:00pm a 04:30pm</c:v>
                </c:pt>
                <c:pt idx="15">
                  <c:v>04:30pm a 05:00pm</c:v>
                </c:pt>
                <c:pt idx="16">
                  <c:v>05:00pm a 05:30pm</c:v>
                </c:pt>
                <c:pt idx="17">
                  <c:v>05:30pm a 06:00pm</c:v>
                </c:pt>
                <c:pt idx="18">
                  <c:v>06:00pm a 06:30pm</c:v>
                </c:pt>
                <c:pt idx="19">
                  <c:v>06:30pm a 07:00pm</c:v>
                </c:pt>
                <c:pt idx="20">
                  <c:v>07:00pm a 07:30pm</c:v>
                </c:pt>
                <c:pt idx="21">
                  <c:v>07:30pm a 08:00pm</c:v>
                </c:pt>
                <c:pt idx="22">
                  <c:v>08:00pm a 08:30pm</c:v>
                </c:pt>
              </c:strCache>
            </c:strRef>
          </c:cat>
          <c:val>
            <c:numRef>
              <c:f>'V x H SA'!$K$10:$K$33</c:f>
              <c:numCache>
                <c:formatCode>0%</c:formatCode>
                <c:ptCount val="23"/>
                <c:pt idx="0">
                  <c:v>0.14688128772635817</c:v>
                </c:pt>
                <c:pt idx="1">
                  <c:v>5.0301810865191157E-2</c:v>
                </c:pt>
                <c:pt idx="2">
                  <c:v>4.024144869215289E-2</c:v>
                </c:pt>
                <c:pt idx="3">
                  <c:v>1.6096579476861172E-2</c:v>
                </c:pt>
                <c:pt idx="4">
                  <c:v>1.0060362173038228E-2</c:v>
                </c:pt>
                <c:pt idx="5">
                  <c:v>4.0241448692152895E-3</c:v>
                </c:pt>
                <c:pt idx="6">
                  <c:v>4.0241448692152895E-3</c:v>
                </c:pt>
                <c:pt idx="7">
                  <c:v>0</c:v>
                </c:pt>
                <c:pt idx="8">
                  <c:v>4.2253521126760563E-2</c:v>
                </c:pt>
                <c:pt idx="9">
                  <c:v>3.0181086519114695E-2</c:v>
                </c:pt>
                <c:pt idx="10">
                  <c:v>1.6096579476861172E-2</c:v>
                </c:pt>
                <c:pt idx="11">
                  <c:v>2.0120724346076456E-3</c:v>
                </c:pt>
                <c:pt idx="12">
                  <c:v>5.6338028169014086E-2</c:v>
                </c:pt>
                <c:pt idx="13">
                  <c:v>6.036217303822939E-3</c:v>
                </c:pt>
                <c:pt idx="14">
                  <c:v>2.8169014084507043E-2</c:v>
                </c:pt>
                <c:pt idx="15">
                  <c:v>3.0181086519114695E-2</c:v>
                </c:pt>
                <c:pt idx="16">
                  <c:v>4.8289738430583491E-2</c:v>
                </c:pt>
                <c:pt idx="17">
                  <c:v>2.8169014084507043E-2</c:v>
                </c:pt>
                <c:pt idx="18">
                  <c:v>0.14084507042253525</c:v>
                </c:pt>
                <c:pt idx="19">
                  <c:v>1.2072434607645876E-2</c:v>
                </c:pt>
                <c:pt idx="20">
                  <c:v>0.11871227364185113</c:v>
                </c:pt>
                <c:pt idx="21">
                  <c:v>0.10865191146881291</c:v>
                </c:pt>
                <c:pt idx="22">
                  <c:v>6.0362173038229397E-2</c:v>
                </c:pt>
              </c:numCache>
            </c:numRef>
          </c:val>
        </c:ser>
        <c:ser>
          <c:idx val="10"/>
          <c:order val="10"/>
          <c:tx>
            <c:strRef>
              <c:f>'V x H SA'!$L$7:$L$9</c:f>
              <c:strCache>
                <c:ptCount val="1"/>
                <c:pt idx="0">
                  <c:v>% - Museo</c:v>
                </c:pt>
              </c:strCache>
            </c:strRef>
          </c:tx>
          <c:spPr>
            <a:ln>
              <a:noFill/>
            </a:ln>
          </c:spPr>
          <c:marker>
            <c:spPr>
              <a:noFill/>
              <a:ln>
                <a:noFill/>
              </a:ln>
            </c:spPr>
          </c:marker>
          <c:cat>
            <c:strRef>
              <c:f>'V x H SA'!$A$10:$A$33</c:f>
              <c:strCache>
                <c:ptCount val="23"/>
                <c:pt idx="0">
                  <c:v>09:00am a 09:30am</c:v>
                </c:pt>
                <c:pt idx="1">
                  <c:v>09:30am a 10:00am</c:v>
                </c:pt>
                <c:pt idx="2">
                  <c:v>10:00am a 10:30am</c:v>
                </c:pt>
                <c:pt idx="3">
                  <c:v>10:30am a 11:00am</c:v>
                </c:pt>
                <c:pt idx="4">
                  <c:v>11:00am a 11:30am</c:v>
                </c:pt>
                <c:pt idx="5">
                  <c:v>11:30am a 12:00pm</c:v>
                </c:pt>
                <c:pt idx="6">
                  <c:v>12:00pm a 12:30pm</c:v>
                </c:pt>
                <c:pt idx="7">
                  <c:v>12:30pm a 01:00pm</c:v>
                </c:pt>
                <c:pt idx="8">
                  <c:v>01:00pm a 01:30pm</c:v>
                </c:pt>
                <c:pt idx="9">
                  <c:v>01:30pm a 02:00pm</c:v>
                </c:pt>
                <c:pt idx="10">
                  <c:v>02:00pm a 02:30pm</c:v>
                </c:pt>
                <c:pt idx="11">
                  <c:v>02:30pm a 03:00pm</c:v>
                </c:pt>
                <c:pt idx="12">
                  <c:v>03:00pm a 03:30pm</c:v>
                </c:pt>
                <c:pt idx="13">
                  <c:v>03:30pm a 04:00pm</c:v>
                </c:pt>
                <c:pt idx="14">
                  <c:v>04:00pm a 04:30pm</c:v>
                </c:pt>
                <c:pt idx="15">
                  <c:v>04:30pm a 05:00pm</c:v>
                </c:pt>
                <c:pt idx="16">
                  <c:v>05:00pm a 05:30pm</c:v>
                </c:pt>
                <c:pt idx="17">
                  <c:v>05:30pm a 06:00pm</c:v>
                </c:pt>
                <c:pt idx="18">
                  <c:v>06:00pm a 06:30pm</c:v>
                </c:pt>
                <c:pt idx="19">
                  <c:v>06:30pm a 07:00pm</c:v>
                </c:pt>
                <c:pt idx="20">
                  <c:v>07:00pm a 07:30pm</c:v>
                </c:pt>
                <c:pt idx="21">
                  <c:v>07:30pm a 08:00pm</c:v>
                </c:pt>
                <c:pt idx="22">
                  <c:v>08:00pm a 08:30pm</c:v>
                </c:pt>
              </c:strCache>
            </c:strRef>
          </c:cat>
          <c:val>
            <c:numRef>
              <c:f>'V x H SA'!$L$10:$L$33</c:f>
              <c:numCache>
                <c:formatCode>0%</c:formatCode>
                <c:ptCount val="23"/>
                <c:pt idx="0">
                  <c:v>0</c:v>
                </c:pt>
                <c:pt idx="1">
                  <c:v>4.0880503144654086E-2</c:v>
                </c:pt>
                <c:pt idx="2">
                  <c:v>3.3018867924528301E-2</c:v>
                </c:pt>
                <c:pt idx="3">
                  <c:v>3.6163522012578615E-2</c:v>
                </c:pt>
                <c:pt idx="4">
                  <c:v>5.1886792452830198E-2</c:v>
                </c:pt>
                <c:pt idx="5">
                  <c:v>4.0880503144654086E-2</c:v>
                </c:pt>
                <c:pt idx="6">
                  <c:v>5.9748427672955982E-2</c:v>
                </c:pt>
                <c:pt idx="7">
                  <c:v>4.40251572327044E-2</c:v>
                </c:pt>
                <c:pt idx="8">
                  <c:v>5.5031446540880505E-2</c:v>
                </c:pt>
                <c:pt idx="9">
                  <c:v>3.4591194968553458E-2</c:v>
                </c:pt>
                <c:pt idx="10">
                  <c:v>2.672955974842767E-2</c:v>
                </c:pt>
                <c:pt idx="11">
                  <c:v>4.559748427672957E-2</c:v>
                </c:pt>
                <c:pt idx="12">
                  <c:v>5.5031446540880505E-2</c:v>
                </c:pt>
                <c:pt idx="13">
                  <c:v>5.3459119496855341E-2</c:v>
                </c:pt>
                <c:pt idx="14">
                  <c:v>1.8867924528301886E-2</c:v>
                </c:pt>
                <c:pt idx="15">
                  <c:v>2.5157232704402521E-2</c:v>
                </c:pt>
                <c:pt idx="16">
                  <c:v>1.5723270440251575E-3</c:v>
                </c:pt>
                <c:pt idx="17">
                  <c:v>0</c:v>
                </c:pt>
                <c:pt idx="18">
                  <c:v>3.1446540880503152E-2</c:v>
                </c:pt>
                <c:pt idx="19">
                  <c:v>7.5471698113207544E-2</c:v>
                </c:pt>
                <c:pt idx="20">
                  <c:v>0.13364779874213839</c:v>
                </c:pt>
                <c:pt idx="21">
                  <c:v>8.4905660377358527E-2</c:v>
                </c:pt>
                <c:pt idx="22">
                  <c:v>5.1886792452830198E-2</c:v>
                </c:pt>
              </c:numCache>
            </c:numRef>
          </c:val>
        </c:ser>
        <c:ser>
          <c:idx val="11"/>
          <c:order val="11"/>
          <c:tx>
            <c:strRef>
              <c:f>'V x H SA'!$M$7:$M$9</c:f>
              <c:strCache>
                <c:ptCount val="1"/>
                <c:pt idx="0">
                  <c:v>% - Sala de Ensayos</c:v>
                </c:pt>
              </c:strCache>
            </c:strRef>
          </c:tx>
          <c:spPr>
            <a:ln>
              <a:noFill/>
            </a:ln>
          </c:spPr>
          <c:marker>
            <c:spPr>
              <a:noFill/>
              <a:ln>
                <a:noFill/>
              </a:ln>
            </c:spPr>
          </c:marker>
          <c:cat>
            <c:strRef>
              <c:f>'V x H SA'!$A$10:$A$33</c:f>
              <c:strCache>
                <c:ptCount val="23"/>
                <c:pt idx="0">
                  <c:v>09:00am a 09:30am</c:v>
                </c:pt>
                <c:pt idx="1">
                  <c:v>09:30am a 10:00am</c:v>
                </c:pt>
                <c:pt idx="2">
                  <c:v>10:00am a 10:30am</c:v>
                </c:pt>
                <c:pt idx="3">
                  <c:v>10:30am a 11:00am</c:v>
                </c:pt>
                <c:pt idx="4">
                  <c:v>11:00am a 11:30am</c:v>
                </c:pt>
                <c:pt idx="5">
                  <c:v>11:30am a 12:00pm</c:v>
                </c:pt>
                <c:pt idx="6">
                  <c:v>12:00pm a 12:30pm</c:v>
                </c:pt>
                <c:pt idx="7">
                  <c:v>12:30pm a 01:00pm</c:v>
                </c:pt>
                <c:pt idx="8">
                  <c:v>01:00pm a 01:30pm</c:v>
                </c:pt>
                <c:pt idx="9">
                  <c:v>01:30pm a 02:00pm</c:v>
                </c:pt>
                <c:pt idx="10">
                  <c:v>02:00pm a 02:30pm</c:v>
                </c:pt>
                <c:pt idx="11">
                  <c:v>02:30pm a 03:00pm</c:v>
                </c:pt>
                <c:pt idx="12">
                  <c:v>03:00pm a 03:30pm</c:v>
                </c:pt>
                <c:pt idx="13">
                  <c:v>03:30pm a 04:00pm</c:v>
                </c:pt>
                <c:pt idx="14">
                  <c:v>04:00pm a 04:30pm</c:v>
                </c:pt>
                <c:pt idx="15">
                  <c:v>04:30pm a 05:00pm</c:v>
                </c:pt>
                <c:pt idx="16">
                  <c:v>05:00pm a 05:30pm</c:v>
                </c:pt>
                <c:pt idx="17">
                  <c:v>05:30pm a 06:00pm</c:v>
                </c:pt>
                <c:pt idx="18">
                  <c:v>06:00pm a 06:30pm</c:v>
                </c:pt>
                <c:pt idx="19">
                  <c:v>06:30pm a 07:00pm</c:v>
                </c:pt>
                <c:pt idx="20">
                  <c:v>07:00pm a 07:30pm</c:v>
                </c:pt>
                <c:pt idx="21">
                  <c:v>07:30pm a 08:00pm</c:v>
                </c:pt>
                <c:pt idx="22">
                  <c:v>08:00pm a 08:30pm</c:v>
                </c:pt>
              </c:strCache>
            </c:strRef>
          </c:cat>
          <c:val>
            <c:numRef>
              <c:f>'V x H SA'!$M$10:$M$33</c:f>
              <c:numCache>
                <c:formatCode>0%</c:formatCode>
                <c:ptCount val="23"/>
                <c:pt idx="0">
                  <c:v>0.10445103857566765</c:v>
                </c:pt>
                <c:pt idx="1">
                  <c:v>7.7744807121661721E-2</c:v>
                </c:pt>
                <c:pt idx="2">
                  <c:v>0.14777448071216626</c:v>
                </c:pt>
                <c:pt idx="3">
                  <c:v>2.433234421364985E-2</c:v>
                </c:pt>
                <c:pt idx="4">
                  <c:v>1.1869436201780419E-3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1.6023738872403562E-2</c:v>
                </c:pt>
                <c:pt idx="9">
                  <c:v>1.7210682492581602E-2</c:v>
                </c:pt>
                <c:pt idx="10">
                  <c:v>5.2225519287833824E-2</c:v>
                </c:pt>
                <c:pt idx="11">
                  <c:v>3.5608308605341254E-3</c:v>
                </c:pt>
                <c:pt idx="12">
                  <c:v>0</c:v>
                </c:pt>
                <c:pt idx="13">
                  <c:v>0</c:v>
                </c:pt>
                <c:pt idx="14">
                  <c:v>9.4362017804154277E-2</c:v>
                </c:pt>
                <c:pt idx="15">
                  <c:v>4.3323442136498518E-2</c:v>
                </c:pt>
                <c:pt idx="16">
                  <c:v>0.14718100890207719</c:v>
                </c:pt>
                <c:pt idx="17">
                  <c:v>3.9762611275964393E-2</c:v>
                </c:pt>
                <c:pt idx="18">
                  <c:v>0.14421364985163207</c:v>
                </c:pt>
                <c:pt idx="19">
                  <c:v>7.1216617210682509E-2</c:v>
                </c:pt>
                <c:pt idx="20">
                  <c:v>5.9347181008902097E-4</c:v>
                </c:pt>
                <c:pt idx="21">
                  <c:v>0</c:v>
                </c:pt>
                <c:pt idx="22">
                  <c:v>1.483679525222552E-2</c:v>
                </c:pt>
              </c:numCache>
            </c:numRef>
          </c:val>
        </c:ser>
        <c:dLbls/>
        <c:marker val="1"/>
        <c:axId val="81142528"/>
        <c:axId val="81144064"/>
      </c:lineChart>
      <c:catAx>
        <c:axId val="81142528"/>
        <c:scaling>
          <c:orientation val="minMax"/>
        </c:scaling>
        <c:axPos val="b"/>
        <c:tickLblPos val="nextTo"/>
        <c:crossAx val="81144064"/>
        <c:crosses val="autoZero"/>
        <c:auto val="1"/>
        <c:lblAlgn val="ctr"/>
        <c:lblOffset val="100"/>
      </c:catAx>
      <c:valAx>
        <c:axId val="81144064"/>
        <c:scaling>
          <c:orientation val="minMax"/>
        </c:scaling>
        <c:axPos val="l"/>
        <c:majorGridlines/>
        <c:numFmt formatCode="#,##0" sourceLinked="1"/>
        <c:tickLblPos val="nextTo"/>
        <c:crossAx val="81142528"/>
        <c:crosses val="autoZero"/>
        <c:crossBetween val="between"/>
      </c:valAx>
    </c:plotArea>
    <c:legend>
      <c:legendPos val="r"/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ayout>
        <c:manualLayout>
          <c:xMode val="edge"/>
          <c:yMode val="edge"/>
          <c:x val="0.79908287037037051"/>
          <c:y val="0.2254208333333334"/>
          <c:w val="0.18915787037037041"/>
          <c:h val="0.3585677083333334"/>
        </c:manualLayout>
      </c:layout>
    </c:legend>
    <c:plotVisOnly val="1"/>
    <c:dispBlanksAs val="gap"/>
  </c:chart>
  <c:txPr>
    <a:bodyPr/>
    <a:lstStyle/>
    <a:p>
      <a:pPr>
        <a:defRPr sz="1100"/>
      </a:pPr>
      <a:endParaRPr lang="es-CR"/>
    </a:p>
  </c:txPr>
  <c:externalData r:id="rId1"/>
  <c:extLst>
    <c:ext xmlns:c14="http://schemas.microsoft.com/office/drawing/2007/8/2/chart" uri="{781A3756-C4B2-4CAC-9D66-4F8BD8637D16}">
      <c14:pivotOptions>
        <c14:dropZoneFilter val="1"/>
        <c14:dropZoneCategories val="1"/>
        <c14:dropZoneSeries val="1"/>
        <c14:dropZonesVisible val="1"/>
      </c14:pivotOptions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R"/>
  <c:style val="29"/>
  <c:chart>
    <c:plotArea>
      <c:layout/>
      <c:lineChart>
        <c:grouping val="standard"/>
        <c:ser>
          <c:idx val="0"/>
          <c:order val="0"/>
          <c:spPr>
            <a:ln w="19050">
              <a:solidFill>
                <a:srgbClr val="CC0000"/>
              </a:solidFill>
            </a:ln>
          </c:spPr>
          <c:marker>
            <c:spPr>
              <a:solidFill>
                <a:srgbClr val="CC0000"/>
              </a:solidFill>
              <a:ln>
                <a:solidFill>
                  <a:srgbClr val="CC0000"/>
                </a:solidFill>
              </a:ln>
            </c:spPr>
          </c:marker>
          <c:dLbls>
            <c:dLblPos val="t"/>
            <c:showVal val="1"/>
          </c:dLbls>
          <c:cat>
            <c:numRef>
              <c:f>'C1'!$A$5:$A$14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'C1'!$C$5:$C$14</c:f>
              <c:numCache>
                <c:formatCode>0%</c:formatCode>
                <c:ptCount val="10"/>
                <c:pt idx="0">
                  <c:v>0.83821263482280428</c:v>
                </c:pt>
                <c:pt idx="1">
                  <c:v>0.10169491525423729</c:v>
                </c:pt>
                <c:pt idx="2">
                  <c:v>3.2357473035439135E-2</c:v>
                </c:pt>
                <c:pt idx="3">
                  <c:v>1.3867488443759634E-2</c:v>
                </c:pt>
                <c:pt idx="4" formatCode="0.0%">
                  <c:v>4.6224961479198771E-3</c:v>
                </c:pt>
                <c:pt idx="5" formatCode="0.0%">
                  <c:v>1.5408320493066261E-3</c:v>
                </c:pt>
                <c:pt idx="6" formatCode="0.0%">
                  <c:v>3.0816640986132517E-3</c:v>
                </c:pt>
                <c:pt idx="7" formatCode="0.0%">
                  <c:v>1.5408320493066261E-3</c:v>
                </c:pt>
                <c:pt idx="8" formatCode="0.0%">
                  <c:v>1.5408320493066261E-3</c:v>
                </c:pt>
                <c:pt idx="9" formatCode="0.0%">
                  <c:v>1.5408320493066261E-3</c:v>
                </c:pt>
              </c:numCache>
            </c:numRef>
          </c:val>
        </c:ser>
        <c:dLbls>
          <c:showVal val="1"/>
        </c:dLbls>
        <c:marker val="1"/>
        <c:axId val="81257600"/>
        <c:axId val="81259520"/>
      </c:lineChart>
      <c:catAx>
        <c:axId val="81257600"/>
        <c:scaling>
          <c:orientation val="minMax"/>
        </c:scaling>
        <c:axPos val="b"/>
        <c:title>
          <c:tx>
            <c:strRef>
              <c:f>'C1'!$A$4</c:f>
              <c:strCache>
                <c:ptCount val="1"/>
                <c:pt idx="0">
                  <c:v>Cantidad de días</c:v>
                </c:pt>
              </c:strCache>
            </c:strRef>
          </c:tx>
        </c:title>
        <c:numFmt formatCode="General" sourceLinked="1"/>
        <c:tickLblPos val="nextTo"/>
        <c:crossAx val="81259520"/>
        <c:crosses val="autoZero"/>
        <c:auto val="1"/>
        <c:lblAlgn val="ctr"/>
        <c:lblOffset val="100"/>
      </c:catAx>
      <c:valAx>
        <c:axId val="81259520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Porcentaje</a:t>
                </a:r>
              </a:p>
            </c:rich>
          </c:tx>
        </c:title>
        <c:numFmt formatCode="0%" sourceLinked="1"/>
        <c:tickLblPos val="nextTo"/>
        <c:crossAx val="8125760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/>
      </a:pPr>
      <a:endParaRPr lang="es-C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R"/>
  <c:style val="29"/>
  <c:chart>
    <c:plotArea>
      <c:layout/>
      <c:lineChart>
        <c:grouping val="standard"/>
        <c:ser>
          <c:idx val="0"/>
          <c:order val="0"/>
          <c:spPr>
            <a:ln w="19050">
              <a:solidFill>
                <a:srgbClr val="CC0000"/>
              </a:solidFill>
            </a:ln>
          </c:spPr>
          <c:marker>
            <c:spPr>
              <a:solidFill>
                <a:srgbClr val="CC0000"/>
              </a:solidFill>
              <a:ln>
                <a:solidFill>
                  <a:srgbClr val="CC0000"/>
                </a:solidFill>
              </a:ln>
            </c:spPr>
          </c:marker>
          <c:dLbls>
            <c:dLblPos val="t"/>
            <c:showVal val="1"/>
          </c:dLbls>
          <c:cat>
            <c:strRef>
              <c:f>'C2'!$A$5:$A$13</c:f>
              <c:strCach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9</c:v>
                </c:pt>
                <c:pt idx="8">
                  <c:v>NS/NR</c:v>
                </c:pt>
              </c:strCache>
            </c:strRef>
          </c:cat>
          <c:val>
            <c:numRef>
              <c:f>'C2'!$C$5:$C$13</c:f>
              <c:numCache>
                <c:formatCode>0%</c:formatCode>
                <c:ptCount val="9"/>
                <c:pt idx="0">
                  <c:v>0.5577812018489986</c:v>
                </c:pt>
                <c:pt idx="1">
                  <c:v>0.25269645608628655</c:v>
                </c:pt>
                <c:pt idx="2">
                  <c:v>8.6286594761171023E-2</c:v>
                </c:pt>
                <c:pt idx="3">
                  <c:v>1.2326656394453005E-2</c:v>
                </c:pt>
                <c:pt idx="4" formatCode="0.0%">
                  <c:v>3.0816640986132517E-3</c:v>
                </c:pt>
                <c:pt idx="5" formatCode="0.0%">
                  <c:v>4.6224961479198771E-3</c:v>
                </c:pt>
                <c:pt idx="6" formatCode="0.0%">
                  <c:v>3.0816640986132517E-3</c:v>
                </c:pt>
                <c:pt idx="7" formatCode="0.0%">
                  <c:v>1.5408320493066261E-3</c:v>
                </c:pt>
                <c:pt idx="8">
                  <c:v>7.8582434514637922E-2</c:v>
                </c:pt>
              </c:numCache>
            </c:numRef>
          </c:val>
        </c:ser>
        <c:dLbls>
          <c:showVal val="1"/>
        </c:dLbls>
        <c:marker val="1"/>
        <c:axId val="81546624"/>
        <c:axId val="81724928"/>
      </c:lineChart>
      <c:catAx>
        <c:axId val="81546624"/>
        <c:scaling>
          <c:orientation val="minMax"/>
        </c:scaling>
        <c:axPos val="b"/>
        <c:title>
          <c:tx>
            <c:strRef>
              <c:f>'C2'!$A$4</c:f>
              <c:strCache>
                <c:ptCount val="1"/>
                <c:pt idx="0">
                  <c:v>Cantidad de días</c:v>
                </c:pt>
              </c:strCache>
            </c:strRef>
          </c:tx>
        </c:title>
        <c:numFmt formatCode="General" sourceLinked="0"/>
        <c:tickLblPos val="nextTo"/>
        <c:crossAx val="81724928"/>
        <c:crosses val="autoZero"/>
        <c:auto val="1"/>
        <c:lblAlgn val="ctr"/>
        <c:lblOffset val="100"/>
      </c:catAx>
      <c:valAx>
        <c:axId val="81724928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Porcentaje</a:t>
                </a:r>
              </a:p>
            </c:rich>
          </c:tx>
        </c:title>
        <c:numFmt formatCode="0%" sourceLinked="1"/>
        <c:tickLblPos val="nextTo"/>
        <c:crossAx val="8154662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600"/>
      </a:pPr>
      <a:endParaRPr lang="es-C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R"/>
  <c:style val="25"/>
  <c:chart>
    <c:plotArea>
      <c:layout/>
      <c:barChart>
        <c:barDir val="bar"/>
        <c:grouping val="clustered"/>
        <c:ser>
          <c:idx val="0"/>
          <c:order val="0"/>
          <c:spPr>
            <a:solidFill>
              <a:srgbClr val="CC0000"/>
            </a:solidFill>
          </c:spPr>
          <c:dLbls>
            <c:spPr>
              <a:noFill/>
              <a:ln>
                <a:noFill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'C3'!$A$5:$A$18</c:f>
              <c:strCache>
                <c:ptCount val="14"/>
                <c:pt idx="0">
                  <c:v>Compra de libros</c:v>
                </c:pt>
                <c:pt idx="1">
                  <c:v>Conferencias/ Talleres</c:v>
                </c:pt>
                <c:pt idx="2">
                  <c:v>Conciertos </c:v>
                </c:pt>
                <c:pt idx="3">
                  <c:v>Visitar y conocer</c:v>
                </c:pt>
                <c:pt idx="4">
                  <c:v>Compra de revistas</c:v>
                </c:pt>
                <c:pt idx="5">
                  <c:v>Compra de juegos educativos</c:v>
                </c:pt>
                <c:pt idx="6">
                  <c:v>Comidas</c:v>
                </c:pt>
                <c:pt idx="7">
                  <c:v>Compra de artículos de diseño</c:v>
                </c:pt>
                <c:pt idx="8">
                  <c:v>Compra de artesanías</c:v>
                </c:pt>
                <c:pt idx="9">
                  <c:v>Ver diferentes artesanías</c:v>
                </c:pt>
                <c:pt idx="10">
                  <c:v>Visita escolar</c:v>
                </c:pt>
                <c:pt idx="11">
                  <c:v>Teatro</c:v>
                </c:pt>
                <c:pt idx="12">
                  <c:v>Analizar ofertas</c:v>
                </c:pt>
                <c:pt idx="13">
                  <c:v>Recolectar información para tarea universitaria</c:v>
                </c:pt>
              </c:strCache>
            </c:strRef>
          </c:cat>
          <c:val>
            <c:numRef>
              <c:f>'C3'!$C$5:$C$18</c:f>
              <c:numCache>
                <c:formatCode>0%</c:formatCode>
                <c:ptCount val="14"/>
                <c:pt idx="0">
                  <c:v>0.88289676425269648</c:v>
                </c:pt>
                <c:pt idx="1">
                  <c:v>0.1309707241910632</c:v>
                </c:pt>
                <c:pt idx="2">
                  <c:v>9.0909090909090939E-2</c:v>
                </c:pt>
                <c:pt idx="3">
                  <c:v>4.3143297380585512E-2</c:v>
                </c:pt>
                <c:pt idx="4">
                  <c:v>2.7734976887519271E-2</c:v>
                </c:pt>
                <c:pt idx="5">
                  <c:v>2.6194144838212634E-2</c:v>
                </c:pt>
                <c:pt idx="6">
                  <c:v>1.8489984591679508E-2</c:v>
                </c:pt>
                <c:pt idx="7">
                  <c:v>1.3867488443759634E-2</c:v>
                </c:pt>
                <c:pt idx="8">
                  <c:v>7.7041602465331297E-3</c:v>
                </c:pt>
                <c:pt idx="9">
                  <c:v>6.1633281972265034E-3</c:v>
                </c:pt>
                <c:pt idx="10" formatCode="0.0%">
                  <c:v>3.0816640986132517E-3</c:v>
                </c:pt>
                <c:pt idx="11" formatCode="0.0%">
                  <c:v>3.0816640986132517E-3</c:v>
                </c:pt>
                <c:pt idx="12" formatCode="0.0%">
                  <c:v>1.5408320493066261E-3</c:v>
                </c:pt>
                <c:pt idx="13" formatCode="0.0%">
                  <c:v>1.5408320493066261E-3</c:v>
                </c:pt>
              </c:numCache>
            </c:numRef>
          </c:val>
        </c:ser>
        <c:dLbls/>
        <c:axId val="81045760"/>
        <c:axId val="81052032"/>
      </c:barChart>
      <c:catAx>
        <c:axId val="81045760"/>
        <c:scaling>
          <c:orientation val="maxMin"/>
        </c:scaling>
        <c:axPos val="l"/>
        <c:title>
          <c:tx>
            <c:strRef>
              <c:f>'C3'!$A$4</c:f>
              <c:strCache>
                <c:ptCount val="1"/>
                <c:pt idx="0">
                  <c:v>Motivo</c:v>
                </c:pt>
              </c:strCache>
            </c:strRef>
          </c:tx>
          <c:txPr>
            <a:bodyPr rot="-5400000" vert="horz"/>
            <a:lstStyle/>
            <a:p>
              <a:pPr>
                <a:defRPr/>
              </a:pPr>
              <a:endParaRPr lang="es-CR"/>
            </a:p>
          </c:txPr>
        </c:title>
        <c:numFmt formatCode="General" sourceLinked="0"/>
        <c:tickLblPos val="nextTo"/>
        <c:crossAx val="81052032"/>
        <c:crosses val="autoZero"/>
        <c:auto val="1"/>
        <c:lblAlgn val="ctr"/>
        <c:lblOffset val="100"/>
      </c:catAx>
      <c:valAx>
        <c:axId val="810520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Porcentaje</a:t>
                </a:r>
              </a:p>
            </c:rich>
          </c:tx>
        </c:title>
        <c:numFmt formatCode="0%" sourceLinked="1"/>
        <c:tickLblPos val="nextTo"/>
        <c:txPr>
          <a:bodyPr/>
          <a:lstStyle/>
          <a:p>
            <a:pPr>
              <a:defRPr sz="1400"/>
            </a:pPr>
            <a:endParaRPr lang="es-CR"/>
          </a:p>
        </c:txPr>
        <c:crossAx val="81045760"/>
        <c:crosses val="max"/>
        <c:crossBetween val="between"/>
      </c:valAx>
    </c:plotArea>
    <c:plotVisOnly val="1"/>
    <c:dispBlanksAs val="gap"/>
  </c:chart>
  <c:txPr>
    <a:bodyPr/>
    <a:lstStyle/>
    <a:p>
      <a:pPr>
        <a:defRPr sz="1600"/>
      </a:pPr>
      <a:endParaRPr lang="es-C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R"/>
  <c:style val="25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bar"/>
        <c:grouping val="clustered"/>
        <c:ser>
          <c:idx val="0"/>
          <c:order val="0"/>
          <c:spPr>
            <a:solidFill>
              <a:srgbClr val="CC0000"/>
            </a:solidFill>
          </c:spPr>
          <c:dLbls>
            <c:spPr>
              <a:noFill/>
              <a:ln>
                <a:noFill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'C4'!$A$5:$A$10</c:f>
              <c:strCache>
                <c:ptCount val="6"/>
                <c:pt idx="0">
                  <c:v>Medio de comunicación </c:v>
                </c:pt>
                <c:pt idx="1">
                  <c:v>Internet  </c:v>
                </c:pt>
                <c:pt idx="2">
                  <c:v>Amigos(as)/familiares</c:v>
                </c:pt>
                <c:pt idx="3">
                  <c:v>Centro educativo</c:v>
                </c:pt>
                <c:pt idx="4">
                  <c:v>Afiches</c:v>
                </c:pt>
                <c:pt idx="5">
                  <c:v>Trabajo</c:v>
                </c:pt>
              </c:strCache>
            </c:strRef>
          </c:cat>
          <c:val>
            <c:numRef>
              <c:f>'C4'!$C$5:$C$10</c:f>
              <c:numCache>
                <c:formatCode>0%</c:formatCode>
                <c:ptCount val="6"/>
                <c:pt idx="0">
                  <c:v>0.6348228043143298</c:v>
                </c:pt>
                <c:pt idx="1">
                  <c:v>0.21109399075500773</c:v>
                </c:pt>
                <c:pt idx="2">
                  <c:v>0.20801232665639449</c:v>
                </c:pt>
                <c:pt idx="3">
                  <c:v>3.8520801232665637E-2</c:v>
                </c:pt>
                <c:pt idx="4">
                  <c:v>7.7041602465331297E-3</c:v>
                </c:pt>
                <c:pt idx="5" formatCode="0.0%">
                  <c:v>4.6224961479198771E-3</c:v>
                </c:pt>
              </c:numCache>
            </c:numRef>
          </c:val>
        </c:ser>
        <c:dLbls/>
        <c:axId val="81810560"/>
        <c:axId val="81812480"/>
      </c:barChart>
      <c:catAx>
        <c:axId val="81810560"/>
        <c:scaling>
          <c:orientation val="maxMin"/>
        </c:scaling>
        <c:axPos val="l"/>
        <c:title>
          <c:tx>
            <c:strRef>
              <c:f>'C4'!$A$4</c:f>
              <c:strCache>
                <c:ptCount val="1"/>
                <c:pt idx="0">
                  <c:v>Medio</c:v>
                </c:pt>
              </c:strCache>
            </c:strRef>
          </c:tx>
          <c:txPr>
            <a:bodyPr rot="-5400000" vert="horz"/>
            <a:lstStyle/>
            <a:p>
              <a:pPr>
                <a:defRPr/>
              </a:pPr>
              <a:endParaRPr lang="es-CR"/>
            </a:p>
          </c:txPr>
        </c:title>
        <c:numFmt formatCode="General" sourceLinked="0"/>
        <c:tickLblPos val="nextTo"/>
        <c:crossAx val="81812480"/>
        <c:crosses val="autoZero"/>
        <c:auto val="1"/>
        <c:lblAlgn val="ctr"/>
        <c:lblOffset val="100"/>
      </c:catAx>
      <c:valAx>
        <c:axId val="8181248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Porcentaje</a:t>
                </a:r>
              </a:p>
            </c:rich>
          </c:tx>
        </c:title>
        <c:numFmt formatCode="0%" sourceLinked="1"/>
        <c:tickLblPos val="nextTo"/>
        <c:crossAx val="81810560"/>
        <c:crosses val="max"/>
        <c:crossBetween val="between"/>
      </c:valAx>
    </c:plotArea>
    <c:plotVisOnly val="1"/>
    <c:dispBlanksAs val="gap"/>
  </c:chart>
  <c:txPr>
    <a:bodyPr/>
    <a:lstStyle/>
    <a:p>
      <a:pPr>
        <a:defRPr sz="1600"/>
      </a:pPr>
      <a:endParaRPr lang="es-CR"/>
    </a:p>
  </c:tx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6A28E-D73D-48A4-82F4-4011802FC166}" type="datetimeFigureOut">
              <a:rPr lang="es-MX" smtClean="0"/>
              <a:pPr/>
              <a:t>07/02/2014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E65BE-25C4-4790-82A8-3BB63AE69896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4161245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F6D6-69A9-4A66-9521-2AC35BF2EE52}" type="datetimeFigureOut">
              <a:rPr lang="es-CR" smtClean="0"/>
              <a:pPr/>
              <a:t>07/02/2014</a:t>
            </a:fld>
            <a:endParaRPr lang="es-CR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D44BDDB-A888-4542-BFC3-E71054837050}" type="slidenum">
              <a:rPr lang="es-CR" smtClean="0"/>
              <a:pPr/>
              <a:t>‹Nº›</a:t>
            </a:fld>
            <a:endParaRPr lang="es-CR" dirty="0"/>
          </a:p>
        </p:txBody>
      </p:sp>
      <p:sp>
        <p:nvSpPr>
          <p:cNvPr id="7" name="6 Rectángulo"/>
          <p:cNvSpPr/>
          <p:nvPr/>
        </p:nvSpPr>
        <p:spPr>
          <a:xfrm>
            <a:off x="0" y="116632"/>
            <a:ext cx="9144000" cy="76367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>
            <a:off x="0" y="-27384"/>
            <a:ext cx="9144000" cy="144016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Rectángulo"/>
          <p:cNvSpPr/>
          <p:nvPr/>
        </p:nvSpPr>
        <p:spPr>
          <a:xfrm>
            <a:off x="14959" y="836712"/>
            <a:ext cx="9093545" cy="11053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pic>
        <p:nvPicPr>
          <p:cNvPr id="14" name="Picture 19" descr="Logo scanner AIMEC_2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82899"/>
            <a:ext cx="1368424" cy="7538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4" name="3 Conector recto"/>
          <p:cNvCxnSpPr/>
          <p:nvPr userDrawn="1"/>
        </p:nvCxnSpPr>
        <p:spPr>
          <a:xfrm flipV="1">
            <a:off x="0" y="-27384"/>
            <a:ext cx="9144000" cy="2738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 userDrawn="1"/>
        </p:nvCxnSpPr>
        <p:spPr>
          <a:xfrm>
            <a:off x="9144000" y="0"/>
            <a:ext cx="0" cy="6858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 userDrawn="1"/>
        </p:nvCxnSpPr>
        <p:spPr>
          <a:xfrm>
            <a:off x="-36512" y="-27384"/>
            <a:ext cx="0" cy="693000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 userDrawn="1"/>
        </p:nvCxnSpPr>
        <p:spPr>
          <a:xfrm flipV="1">
            <a:off x="-36512" y="6858000"/>
            <a:ext cx="9144000" cy="2738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15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855" y="80294"/>
            <a:ext cx="1766543" cy="75641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F6D6-69A9-4A66-9521-2AC35BF2EE52}" type="datetimeFigureOut">
              <a:rPr lang="es-CR" smtClean="0"/>
              <a:pPr/>
              <a:t>07/02/2014</a:t>
            </a:fld>
            <a:endParaRPr lang="es-C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BDDB-A888-4542-BFC3-E71054837050}" type="slidenum">
              <a:rPr lang="es-CR" smtClean="0"/>
              <a:pPr/>
              <a:t>‹Nº›</a:t>
            </a:fld>
            <a:endParaRPr lang="es-C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F6D6-69A9-4A66-9521-2AC35BF2EE52}" type="datetimeFigureOut">
              <a:rPr lang="es-CR" smtClean="0"/>
              <a:pPr/>
              <a:t>07/02/2014</a:t>
            </a:fld>
            <a:endParaRPr lang="es-C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BDDB-A888-4542-BFC3-E71054837050}" type="slidenum">
              <a:rPr lang="es-CR" smtClean="0"/>
              <a:pPr/>
              <a:t>‹Nº›</a:t>
            </a:fld>
            <a:endParaRPr lang="es-C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s-ES" noProof="0" dirty="0" smtClean="0"/>
          </a:p>
        </p:txBody>
      </p:sp>
    </p:spTree>
    <p:extLst>
      <p:ext uri="{BB962C8B-B14F-4D97-AF65-F5344CB8AC3E}">
        <p14:creationId xmlns:p14="http://schemas.microsoft.com/office/powerpoint/2010/main" xmlns="" val="2095875510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F6D6-69A9-4A66-9521-2AC35BF2EE52}" type="datetimeFigureOut">
              <a:rPr lang="es-CR" smtClean="0"/>
              <a:pPr/>
              <a:t>07/02/2014</a:t>
            </a:fld>
            <a:endParaRPr lang="es-C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BDDB-A888-4542-BFC3-E71054837050}" type="slidenum">
              <a:rPr lang="es-CR" smtClean="0"/>
              <a:pPr/>
              <a:t>‹Nº›</a:t>
            </a:fld>
            <a:endParaRPr lang="es-CR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F6D6-69A9-4A66-9521-2AC35BF2EE52}" type="datetimeFigureOut">
              <a:rPr lang="es-CR" smtClean="0"/>
              <a:pPr/>
              <a:t>07/02/2014</a:t>
            </a:fld>
            <a:endParaRPr lang="es-C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s-CR" dirty="0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D44BDDB-A888-4542-BFC3-E71054837050}" type="slidenum">
              <a:rPr lang="es-CR" smtClean="0"/>
              <a:pPr/>
              <a:t>‹Nº›</a:t>
            </a:fld>
            <a:endParaRPr lang="es-C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F6D6-69A9-4A66-9521-2AC35BF2EE52}" type="datetimeFigureOut">
              <a:rPr lang="es-CR" smtClean="0"/>
              <a:pPr/>
              <a:t>07/02/2014</a:t>
            </a:fld>
            <a:endParaRPr lang="es-C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BDDB-A888-4542-BFC3-E71054837050}" type="slidenum">
              <a:rPr lang="es-CR" smtClean="0"/>
              <a:pPr/>
              <a:t>‹Nº›</a:t>
            </a:fld>
            <a:endParaRPr lang="es-CR" dirty="0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F6D6-69A9-4A66-9521-2AC35BF2EE52}" type="datetimeFigureOut">
              <a:rPr lang="es-CR" smtClean="0"/>
              <a:pPr/>
              <a:t>07/02/2014</a:t>
            </a:fld>
            <a:endParaRPr lang="es-CR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BDDB-A888-4542-BFC3-E71054837050}" type="slidenum">
              <a:rPr lang="es-CR" smtClean="0"/>
              <a:pPr/>
              <a:t>‹Nº›</a:t>
            </a:fld>
            <a:endParaRPr lang="es-CR" dirty="0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F6D6-69A9-4A66-9521-2AC35BF2EE52}" type="datetimeFigureOut">
              <a:rPr lang="es-CR" smtClean="0"/>
              <a:pPr/>
              <a:t>07/02/2014</a:t>
            </a:fld>
            <a:endParaRPr lang="es-C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BDDB-A888-4542-BFC3-E71054837050}" type="slidenum">
              <a:rPr lang="es-CR" smtClean="0"/>
              <a:pPr/>
              <a:t>‹Nº›</a:t>
            </a:fld>
            <a:endParaRPr lang="es-C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F6D6-69A9-4A66-9521-2AC35BF2EE52}" type="datetimeFigureOut">
              <a:rPr lang="es-CR" smtClean="0"/>
              <a:pPr/>
              <a:t>07/02/2014</a:t>
            </a:fld>
            <a:endParaRPr lang="es-CR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BDDB-A888-4542-BFC3-E71054837050}" type="slidenum">
              <a:rPr lang="es-CR" smtClean="0"/>
              <a:pPr/>
              <a:t>‹Nº›</a:t>
            </a:fld>
            <a:endParaRPr lang="es-C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F6D6-69A9-4A66-9521-2AC35BF2EE52}" type="datetimeFigureOut">
              <a:rPr lang="es-CR" smtClean="0"/>
              <a:pPr/>
              <a:t>07/02/2014</a:t>
            </a:fld>
            <a:endParaRPr lang="es-C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BDDB-A888-4542-BFC3-E71054837050}" type="slidenum">
              <a:rPr lang="es-CR" smtClean="0"/>
              <a:pPr/>
              <a:t>‹Nº›</a:t>
            </a:fld>
            <a:endParaRPr lang="es-CR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F6D6-69A9-4A66-9521-2AC35BF2EE52}" type="datetimeFigureOut">
              <a:rPr lang="es-CR" smtClean="0"/>
              <a:pPr/>
              <a:t>07/02/2014</a:t>
            </a:fld>
            <a:endParaRPr lang="es-C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s-C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D44BDDB-A888-4542-BFC3-E71054837050}" type="slidenum">
              <a:rPr lang="es-CR" smtClean="0"/>
              <a:pPr/>
              <a:t>‹Nº›</a:t>
            </a:fld>
            <a:endParaRPr lang="es-CR" dirty="0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AC3F6D6-69A9-4A66-9521-2AC35BF2EE52}" type="datetimeFigureOut">
              <a:rPr lang="es-CR" smtClean="0"/>
              <a:pPr/>
              <a:t>07/02/2014</a:t>
            </a:fld>
            <a:endParaRPr lang="es-CR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CR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D44BDDB-A888-4542-BFC3-E71054837050}" type="slidenum">
              <a:rPr lang="es-CR" smtClean="0"/>
              <a:pPr/>
              <a:t>‹Nº›</a:t>
            </a:fld>
            <a:endParaRPr lang="es-CR" dirty="0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323850" y="836613"/>
            <a:ext cx="8569325" cy="576103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dirty="0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812088" y="6302375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336699"/>
                </a:solidFill>
              </a:rPr>
              <a:t>Page </a:t>
            </a:r>
            <a:fld id="{AFCF95E9-8068-4476-B431-F0A2D0C8C668}" type="slidenum">
              <a:rPr lang="fr-FR" b="1">
                <a:solidFill>
                  <a:srgbClr val="336699"/>
                </a:solidFill>
              </a:rPr>
              <a:pPr/>
              <a:t>‹Nº›</a:t>
            </a:fld>
            <a:endParaRPr lang="fr-FR" b="1" dirty="0">
              <a:solidFill>
                <a:srgbClr val="336699"/>
              </a:solidFill>
            </a:endParaRPr>
          </a:p>
        </p:txBody>
      </p:sp>
      <p:pic>
        <p:nvPicPr>
          <p:cNvPr id="12" name="Picture 19" descr="Logo scanner AIMEC_2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12088" y="116632"/>
            <a:ext cx="1152400" cy="504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68" r:id="rId1"/>
    <p:sldLayoutId id="2147484169" r:id="rId2"/>
    <p:sldLayoutId id="2147484170" r:id="rId3"/>
    <p:sldLayoutId id="2147484171" r:id="rId4"/>
    <p:sldLayoutId id="2147484172" r:id="rId5"/>
    <p:sldLayoutId id="2147484173" r:id="rId6"/>
    <p:sldLayoutId id="2147484174" r:id="rId7"/>
    <p:sldLayoutId id="2147484175" r:id="rId8"/>
    <p:sldLayoutId id="2147484176" r:id="rId9"/>
    <p:sldLayoutId id="2147484177" r:id="rId10"/>
    <p:sldLayoutId id="2147484178" r:id="rId11"/>
    <p:sldLayoutId id="2147484179" r:id="rId12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3528" y="1124744"/>
            <a:ext cx="8229600" cy="1470025"/>
          </a:xfrm>
        </p:spPr>
        <p:txBody>
          <a:bodyPr>
            <a:noAutofit/>
          </a:bodyPr>
          <a:lstStyle/>
          <a:p>
            <a:r>
              <a:rPr lang="es-MX" sz="2000" i="1" dirty="0">
                <a:solidFill>
                  <a:srgbClr val="002060"/>
                </a:solidFill>
                <a:latin typeface="Arial Black" pitchFamily="34" charset="0"/>
              </a:rPr>
              <a:t>Estudio de medición de la Feria Internacional del Libro, en el marco de las mediciones de </a:t>
            </a:r>
            <a:r>
              <a:rPr lang="es-MX" sz="2000" i="1" dirty="0" smtClean="0">
                <a:solidFill>
                  <a:srgbClr val="002060"/>
                </a:solidFill>
                <a:latin typeface="Arial Black" pitchFamily="34" charset="0"/>
              </a:rPr>
              <a:t>eventos culturales masivos generadas dentro del proyecto de </a:t>
            </a:r>
            <a:br>
              <a:rPr lang="es-MX" sz="2000" i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es-MX" sz="2000" i="1" dirty="0" smtClean="0">
                <a:solidFill>
                  <a:srgbClr val="002060"/>
                </a:solidFill>
                <a:latin typeface="Arial Black" pitchFamily="34" charset="0"/>
              </a:rPr>
              <a:t>Cuenta Satélite de Cultura.</a:t>
            </a:r>
            <a:endParaRPr lang="es-CR" sz="2000" i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75656" y="6193904"/>
            <a:ext cx="6400800" cy="475456"/>
          </a:xfrm>
        </p:spPr>
        <p:txBody>
          <a:bodyPr>
            <a:normAutofit fontScale="70000" lnSpcReduction="20000"/>
          </a:bodyPr>
          <a:lstStyle/>
          <a:p>
            <a:r>
              <a:rPr lang="es-MX" i="1" dirty="0" smtClean="0">
                <a:latin typeface="Arial Black" pitchFamily="34" charset="0"/>
              </a:rPr>
              <a:t>23 DE AGOSTO AL 1 DE SETIEMBRE DEL  2013</a:t>
            </a:r>
            <a:endParaRPr lang="es-CR" i="1" dirty="0">
              <a:latin typeface="Arial Black" pitchFamily="34" charset="0"/>
            </a:endParaRPr>
          </a:p>
        </p:txBody>
      </p:sp>
      <p:pic>
        <p:nvPicPr>
          <p:cNvPr id="5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9639" y="2846367"/>
            <a:ext cx="1525048" cy="875432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4478594"/>
            <a:ext cx="4824536" cy="1038638"/>
          </a:xfrm>
          <a:prstGeom prst="rect">
            <a:avLst/>
          </a:prstGeom>
        </p:spPr>
      </p:pic>
      <p:pic>
        <p:nvPicPr>
          <p:cNvPr id="8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6853" y="2930050"/>
            <a:ext cx="2747614" cy="850559"/>
          </a:xfrm>
          <a:prstGeom prst="rect">
            <a:avLst/>
          </a:prstGeom>
        </p:spPr>
      </p:pic>
      <p:pic>
        <p:nvPicPr>
          <p:cNvPr id="9" name="3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4248" y="2781400"/>
            <a:ext cx="1530528" cy="1184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8251125"/>
              </p:ext>
            </p:extLst>
          </p:nvPr>
        </p:nvGraphicFramePr>
        <p:xfrm>
          <a:off x="107504" y="1989000"/>
          <a:ext cx="8928992" cy="4499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4 Subtítulo"/>
          <p:cNvSpPr txBox="1">
            <a:spLocks/>
          </p:cNvSpPr>
          <p:nvPr/>
        </p:nvSpPr>
        <p:spPr>
          <a:xfrm>
            <a:off x="1555576" y="116632"/>
            <a:ext cx="6400800" cy="8399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s-MX" sz="3600" u="sng" dirty="0" smtClean="0">
                <a:solidFill>
                  <a:srgbClr val="92D050"/>
                </a:solidFill>
                <a:latin typeface="Arial Black" pitchFamily="34" charset="0"/>
              </a:rPr>
              <a:t>VISITACIÓN GENERAL</a:t>
            </a:r>
            <a:endParaRPr lang="es-CR" sz="3600" u="sng" dirty="0">
              <a:solidFill>
                <a:srgbClr val="92D050"/>
              </a:solidFill>
              <a:latin typeface="Arial Black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11560" y="1124744"/>
            <a:ext cx="810972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s-MX" dirty="0" smtClean="0">
                <a:latin typeface="Arial Black" panose="020B0A04020102020204" pitchFamily="34" charset="0"/>
              </a:rPr>
              <a:t>Gráfico 3. Distribución </a:t>
            </a:r>
            <a:r>
              <a:rPr lang="es-MX" dirty="0">
                <a:latin typeface="Arial Black" panose="020B0A04020102020204" pitchFamily="34" charset="0"/>
              </a:rPr>
              <a:t>de visitas a la </a:t>
            </a:r>
            <a:r>
              <a:rPr lang="es-MX" dirty="0" smtClean="0">
                <a:latin typeface="Arial Black" panose="020B0A04020102020204" pitchFamily="34" charset="0"/>
              </a:rPr>
              <a:t>Feria del Libro </a:t>
            </a:r>
            <a:r>
              <a:rPr lang="es-MX" dirty="0">
                <a:latin typeface="Arial Black" panose="020B0A04020102020204" pitchFamily="34" charset="0"/>
              </a:rPr>
              <a:t>por </a:t>
            </a:r>
            <a:r>
              <a:rPr lang="es-MX" dirty="0" smtClean="0">
                <a:latin typeface="Arial Black" panose="020B0A04020102020204" pitchFamily="34" charset="0"/>
              </a:rPr>
              <a:t>hora.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0" y="6488668"/>
            <a:ext cx="40337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 smtClean="0">
                <a:latin typeface="Arial Black" panose="020B0A04020102020204" pitchFamily="34" charset="0"/>
              </a:rPr>
              <a:t>Fuente: Cuadros Feria del Libro 2013. V X H.</a:t>
            </a:r>
            <a:endParaRPr lang="es-MX" sz="1200" dirty="0">
              <a:latin typeface="Arial Black" panose="020B0A04020102020204" pitchFamily="34" charset="0"/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6372200" y="4509120"/>
            <a:ext cx="1282582" cy="8640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cxnSp>
        <p:nvCxnSpPr>
          <p:cNvPr id="3" name="2 Conector recto de flecha"/>
          <p:cNvCxnSpPr/>
          <p:nvPr/>
        </p:nvCxnSpPr>
        <p:spPr>
          <a:xfrm flipV="1">
            <a:off x="1043608" y="2492896"/>
            <a:ext cx="360040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Rectángulo redondeado"/>
          <p:cNvSpPr/>
          <p:nvPr/>
        </p:nvSpPr>
        <p:spPr>
          <a:xfrm>
            <a:off x="971600" y="2204864"/>
            <a:ext cx="2340260" cy="288032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rgbClr val="002060"/>
                </a:solidFill>
              </a:rPr>
              <a:t>Llegada de escolares</a:t>
            </a:r>
            <a:endParaRPr lang="es-CR" b="1" dirty="0">
              <a:solidFill>
                <a:srgbClr val="002060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6617447" y="4005064"/>
            <a:ext cx="792088" cy="288032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17%</a:t>
            </a:r>
            <a:endParaRPr lang="es-C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33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500"/>
                            </p:stCondLst>
                            <p:childTnLst>
                              <p:par>
                                <p:cTn id="1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7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category"/>
        </p:bldSub>
      </p:bldGraphic>
      <p:bldP spid="12" grpId="0" animBg="1"/>
      <p:bldP spid="4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295400" y="3989040"/>
            <a:ext cx="6400800" cy="1600200"/>
          </a:xfr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/>
          </a:bodyPr>
          <a:lstStyle/>
          <a:p>
            <a:r>
              <a:rPr lang="es-MX" sz="72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97.231</a:t>
            </a:r>
            <a:endParaRPr lang="es-CR" sz="72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457200" y="1742951"/>
            <a:ext cx="8229600" cy="1470025"/>
          </a:xfrm>
          <a:solidFill>
            <a:schemeClr val="accent5"/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es-MX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VISITACIÓN POR SALÓN</a:t>
            </a:r>
            <a:endParaRPr lang="es-CR" sz="4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099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0060071"/>
              </p:ext>
            </p:extLst>
          </p:nvPr>
        </p:nvGraphicFramePr>
        <p:xfrm>
          <a:off x="179512" y="1989000"/>
          <a:ext cx="8640960" cy="432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4 Subtítulo"/>
          <p:cNvSpPr txBox="1">
            <a:spLocks/>
          </p:cNvSpPr>
          <p:nvPr/>
        </p:nvSpPr>
        <p:spPr>
          <a:xfrm>
            <a:off x="1835696" y="188640"/>
            <a:ext cx="5760640" cy="839902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s-MX" sz="3600" u="sng" dirty="0" smtClean="0">
                <a:solidFill>
                  <a:srgbClr val="92D050"/>
                </a:solidFill>
                <a:latin typeface="Arial Black" pitchFamily="34" charset="0"/>
              </a:rPr>
              <a:t>VISITACIÓN POR SALÓN</a:t>
            </a:r>
            <a:endParaRPr lang="es-CR" sz="3600" u="sng" dirty="0">
              <a:solidFill>
                <a:srgbClr val="92D050"/>
              </a:solidFill>
              <a:latin typeface="Arial Black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03924" y="1052736"/>
            <a:ext cx="814421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s-MX" dirty="0" smtClean="0">
                <a:latin typeface="Arial Black" panose="020B0A04020102020204" pitchFamily="34" charset="0"/>
              </a:rPr>
              <a:t>Gráfico 5</a:t>
            </a:r>
            <a:r>
              <a:rPr lang="es-MX" dirty="0">
                <a:latin typeface="Arial Black" panose="020B0A04020102020204" pitchFamily="34" charset="0"/>
              </a:rPr>
              <a:t>. Distribución de visitas a la </a:t>
            </a:r>
            <a:r>
              <a:rPr lang="es-MX" dirty="0" smtClean="0">
                <a:latin typeface="Arial Black" panose="020B0A04020102020204" pitchFamily="34" charset="0"/>
              </a:rPr>
              <a:t>Feria del Libro </a:t>
            </a:r>
            <a:r>
              <a:rPr lang="es-MX" dirty="0">
                <a:latin typeface="Arial Black" panose="020B0A04020102020204" pitchFamily="34" charset="0"/>
              </a:rPr>
              <a:t>por salón, </a:t>
            </a:r>
            <a:endParaRPr lang="es-MX" dirty="0" smtClean="0">
              <a:latin typeface="Arial Black" panose="020B0A04020102020204" pitchFamily="34" charset="0"/>
            </a:endParaRPr>
          </a:p>
          <a:p>
            <a:pPr algn="ctr"/>
            <a:r>
              <a:rPr lang="es-MX" dirty="0" smtClean="0">
                <a:latin typeface="Arial Black" panose="020B0A04020102020204" pitchFamily="34" charset="0"/>
              </a:rPr>
              <a:t>de </a:t>
            </a:r>
            <a:r>
              <a:rPr lang="es-MX" dirty="0">
                <a:latin typeface="Arial Black" panose="020B0A04020102020204" pitchFamily="34" charset="0"/>
              </a:rPr>
              <a:t>acuerdo a la fecha</a:t>
            </a:r>
            <a:r>
              <a:rPr lang="es-MX" dirty="0" smtClean="0">
                <a:latin typeface="Arial Black" panose="020B0A04020102020204" pitchFamily="34" charset="0"/>
              </a:rPr>
              <a:t>.</a:t>
            </a:r>
            <a:endParaRPr lang="es-MX" dirty="0">
              <a:latin typeface="Arial Black" panose="020B0A04020102020204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0" y="6488668"/>
            <a:ext cx="41726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 smtClean="0">
                <a:latin typeface="Arial Black" panose="020B0A04020102020204" pitchFamily="34" charset="0"/>
              </a:rPr>
              <a:t>Fuente: Cuadros Feria del Libro 2013. V X F SA.</a:t>
            </a:r>
            <a:endParaRPr lang="es-MX" sz="1200" dirty="0">
              <a:latin typeface="Arial Black" panose="020B0A04020102020204" pitchFamily="34" charset="0"/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2051720" y="2189357"/>
            <a:ext cx="649317" cy="447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sp>
        <p:nvSpPr>
          <p:cNvPr id="14" name="13 Elipse"/>
          <p:cNvSpPr/>
          <p:nvPr/>
        </p:nvSpPr>
        <p:spPr>
          <a:xfrm>
            <a:off x="2051720" y="3341485"/>
            <a:ext cx="649317" cy="447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sp>
        <p:nvSpPr>
          <p:cNvPr id="15" name="14 Elipse"/>
          <p:cNvSpPr/>
          <p:nvPr/>
        </p:nvSpPr>
        <p:spPr>
          <a:xfrm>
            <a:off x="6156176" y="2117349"/>
            <a:ext cx="649317" cy="447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sp>
        <p:nvSpPr>
          <p:cNvPr id="16" name="15 Elipse"/>
          <p:cNvSpPr/>
          <p:nvPr/>
        </p:nvSpPr>
        <p:spPr>
          <a:xfrm>
            <a:off x="6154931" y="3917549"/>
            <a:ext cx="649317" cy="447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sp>
        <p:nvSpPr>
          <p:cNvPr id="17" name="16 Elipse"/>
          <p:cNvSpPr/>
          <p:nvPr/>
        </p:nvSpPr>
        <p:spPr>
          <a:xfrm>
            <a:off x="4788024" y="5429717"/>
            <a:ext cx="649317" cy="447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sp>
        <p:nvSpPr>
          <p:cNvPr id="18" name="17 Elipse"/>
          <p:cNvSpPr/>
          <p:nvPr/>
        </p:nvSpPr>
        <p:spPr>
          <a:xfrm>
            <a:off x="755576" y="5573733"/>
            <a:ext cx="649317" cy="447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sp>
        <p:nvSpPr>
          <p:cNvPr id="19" name="18 Elipse"/>
          <p:cNvSpPr/>
          <p:nvPr/>
        </p:nvSpPr>
        <p:spPr>
          <a:xfrm>
            <a:off x="3419872" y="5573733"/>
            <a:ext cx="649317" cy="447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xmlns="" val="307429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8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">
                                            <p:graphicEl>
                                              <a:chart seriesIdx="8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">
                                            <p:graphicEl>
                                              <a:chart seriesIdx="8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9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3">
                                            <p:graphicEl>
                                              <a:chart seriesIdx="9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3">
                                            <p:graphicEl>
                                              <a:chart seriesIdx="9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3">
                                            <p:graphicEl>
                                              <a:chart seriesIdx="1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3">
                                            <p:graphicEl>
                                              <a:chart seriesIdx="1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3">
                                            <p:graphicEl>
                                              <a:chart seriesIdx="1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3">
                                            <p:graphicEl>
                                              <a:chart seriesIdx="1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 uiExpand="1">
        <p:bldSub>
          <a:bldChart bld="series"/>
        </p:bldSub>
      </p:bldGraphic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46393505"/>
              </p:ext>
            </p:extLst>
          </p:nvPr>
        </p:nvGraphicFramePr>
        <p:xfrm>
          <a:off x="179512" y="1989000"/>
          <a:ext cx="8712968" cy="424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4 Subtítulo"/>
          <p:cNvSpPr txBox="1">
            <a:spLocks/>
          </p:cNvSpPr>
          <p:nvPr/>
        </p:nvSpPr>
        <p:spPr>
          <a:xfrm>
            <a:off x="1907704" y="188640"/>
            <a:ext cx="5688632" cy="839902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s-MX" sz="3600" u="sng" dirty="0" smtClean="0">
                <a:solidFill>
                  <a:srgbClr val="92D050"/>
                </a:solidFill>
                <a:latin typeface="Arial Black" pitchFamily="34" charset="0"/>
              </a:rPr>
              <a:t>VISITACIÓN POR SALÓN</a:t>
            </a:r>
            <a:endParaRPr lang="es-CR" sz="3600" u="sng" dirty="0">
              <a:solidFill>
                <a:srgbClr val="92D050"/>
              </a:solidFill>
              <a:latin typeface="Arial Black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03924" y="1052736"/>
            <a:ext cx="814421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s-MX" dirty="0" smtClean="0">
                <a:latin typeface="Arial Black" panose="020B0A04020102020204" pitchFamily="34" charset="0"/>
              </a:rPr>
              <a:t>Gráfico 6. </a:t>
            </a:r>
            <a:r>
              <a:rPr lang="es-MX" dirty="0">
                <a:latin typeface="Arial Black" panose="020B0A04020102020204" pitchFamily="34" charset="0"/>
              </a:rPr>
              <a:t>Distribución de visitas a la </a:t>
            </a:r>
            <a:r>
              <a:rPr lang="es-MX" dirty="0" smtClean="0">
                <a:latin typeface="Arial Black" panose="020B0A04020102020204" pitchFamily="34" charset="0"/>
              </a:rPr>
              <a:t>Feria del Libro </a:t>
            </a:r>
            <a:r>
              <a:rPr lang="es-MX" dirty="0">
                <a:latin typeface="Arial Black" panose="020B0A04020102020204" pitchFamily="34" charset="0"/>
              </a:rPr>
              <a:t>por salón, </a:t>
            </a:r>
            <a:endParaRPr lang="es-MX" dirty="0" smtClean="0">
              <a:latin typeface="Arial Black" panose="020B0A04020102020204" pitchFamily="34" charset="0"/>
            </a:endParaRPr>
          </a:p>
          <a:p>
            <a:pPr algn="ctr"/>
            <a:r>
              <a:rPr lang="es-MX" dirty="0" smtClean="0">
                <a:latin typeface="Arial Black" panose="020B0A04020102020204" pitchFamily="34" charset="0"/>
              </a:rPr>
              <a:t>de </a:t>
            </a:r>
            <a:r>
              <a:rPr lang="es-MX" dirty="0">
                <a:latin typeface="Arial Black" panose="020B0A04020102020204" pitchFamily="34" charset="0"/>
              </a:rPr>
              <a:t>acuerdo a la </a:t>
            </a:r>
            <a:r>
              <a:rPr lang="es-MX" dirty="0" smtClean="0">
                <a:latin typeface="Arial Black" panose="020B0A04020102020204" pitchFamily="34" charset="0"/>
              </a:rPr>
              <a:t>hora.</a:t>
            </a:r>
            <a:endParaRPr lang="es-MX" dirty="0">
              <a:latin typeface="Arial Black" panose="020B0A04020102020204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0" y="6488668"/>
            <a:ext cx="41983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 smtClean="0">
                <a:latin typeface="Arial Black" panose="020B0A04020102020204" pitchFamily="34" charset="0"/>
              </a:rPr>
              <a:t>Fuente: Cuadros Feria del Libro 2013. V X H SA.</a:t>
            </a:r>
            <a:endParaRPr lang="es-MX" sz="1200" dirty="0">
              <a:latin typeface="Arial Black" panose="020B0A04020102020204" pitchFamily="34" charset="0"/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4644008" y="2213992"/>
            <a:ext cx="576064" cy="4229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sp>
        <p:nvSpPr>
          <p:cNvPr id="13" name="12 Elipse"/>
          <p:cNvSpPr/>
          <p:nvPr/>
        </p:nvSpPr>
        <p:spPr>
          <a:xfrm>
            <a:off x="755576" y="4581128"/>
            <a:ext cx="576064" cy="4229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sp>
        <p:nvSpPr>
          <p:cNvPr id="14" name="13 Elipse"/>
          <p:cNvSpPr/>
          <p:nvPr/>
        </p:nvSpPr>
        <p:spPr>
          <a:xfrm>
            <a:off x="5292080" y="3438128"/>
            <a:ext cx="576064" cy="4229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sp>
        <p:nvSpPr>
          <p:cNvPr id="15" name="14 Elipse"/>
          <p:cNvSpPr/>
          <p:nvPr/>
        </p:nvSpPr>
        <p:spPr>
          <a:xfrm>
            <a:off x="3923928" y="4662264"/>
            <a:ext cx="576064" cy="4229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xmlns="" val="119966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 uiExpand="1">
        <p:bldSub>
          <a:bldChart bld="series"/>
        </p:bldSub>
      </p:bldGraphic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395536" y="1484784"/>
            <a:ext cx="8496944" cy="1470025"/>
          </a:xfrm>
          <a:solidFill>
            <a:schemeClr val="accent5"/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es-MX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3. ENCUESTA DE OPINIÓN AL PÚBLICO</a:t>
            </a:r>
            <a:endParaRPr lang="es-CR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4818" name="Picture 2" descr="C:\Users\Olga\Documents\AIMEC 2013\ESTUDIOS APROBADOS 2013\FERIA DEL LIBRO 2013\FOTOS\47640edb18372602b1ec4910a9ab76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12976"/>
            <a:ext cx="2558892" cy="342900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6247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1124744"/>
            <a:ext cx="914400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2763" indent="-457200">
              <a:spcBef>
                <a:spcPct val="20000"/>
              </a:spcBef>
              <a:buClr>
                <a:srgbClr val="002060"/>
              </a:buClr>
              <a:buSzPct val="100000"/>
              <a:buFont typeface="Wingdings" pitchFamily="2" charset="2"/>
              <a:buChar char="Ø"/>
              <a:defRPr/>
            </a:pPr>
            <a:r>
              <a:rPr lang="es-ES_tradnl" sz="2000" b="1" u="sng" dirty="0">
                <a:solidFill>
                  <a:schemeClr val="tx2"/>
                </a:solidFill>
              </a:rPr>
              <a:t>POBLACIÓN:</a:t>
            </a:r>
          </a:p>
          <a:p>
            <a:pPr marL="855663" lvl="1" indent="-342900" algn="just">
              <a:spcBef>
                <a:spcPct val="20000"/>
              </a:spcBef>
              <a:buClr>
                <a:srgbClr val="002060"/>
              </a:buClr>
              <a:buSzPct val="100000"/>
              <a:buFont typeface="Wingdings" pitchFamily="2" charset="2"/>
              <a:buChar char="§"/>
              <a:defRPr/>
            </a:pPr>
            <a:r>
              <a:rPr lang="es-MX" dirty="0" smtClean="0">
                <a:solidFill>
                  <a:srgbClr val="000000"/>
                </a:solidFill>
              </a:rPr>
              <a:t>Todos(as</a:t>
            </a:r>
            <a:r>
              <a:rPr lang="es-MX" dirty="0">
                <a:solidFill>
                  <a:srgbClr val="000000"/>
                </a:solidFill>
              </a:rPr>
              <a:t>) los(as) visitantes de la FERIA INTERNACIONAL DEL LIBRO 2013, la cual se desarrollará los días del viernes 23 de agosto al domingo 1 de setiembre del 2013; en </a:t>
            </a:r>
            <a:r>
              <a:rPr lang="es-MX" dirty="0" smtClean="0">
                <a:solidFill>
                  <a:srgbClr val="000000"/>
                </a:solidFill>
              </a:rPr>
              <a:t>La </a:t>
            </a:r>
            <a:r>
              <a:rPr lang="es-MX" dirty="0">
                <a:solidFill>
                  <a:srgbClr val="000000"/>
                </a:solidFill>
              </a:rPr>
              <a:t>Antigua Aduana: La Nave – Explanada – Casa del </a:t>
            </a:r>
            <a:r>
              <a:rPr lang="es-MX" dirty="0" smtClean="0">
                <a:solidFill>
                  <a:srgbClr val="000000"/>
                </a:solidFill>
              </a:rPr>
              <a:t>Cuño; Espacio Cultural Carmen Naranjo; y Museo de Arte y Diseño Contemporáneo.</a:t>
            </a:r>
            <a:endParaRPr lang="es-MX" dirty="0">
              <a:solidFill>
                <a:srgbClr val="000000"/>
              </a:solidFill>
            </a:endParaRPr>
          </a:p>
          <a:p>
            <a:pPr marL="227013" indent="-171450" algn="just">
              <a:spcBef>
                <a:spcPct val="20000"/>
              </a:spcBef>
              <a:buClr>
                <a:srgbClr val="002060"/>
              </a:buClr>
              <a:buSzPct val="65000"/>
              <a:buFont typeface="Wingdings" pitchFamily="2" charset="2"/>
              <a:buChar char="Ø"/>
              <a:defRPr/>
            </a:pPr>
            <a:endParaRPr lang="es-ES_tradnl" sz="500" b="1" dirty="0">
              <a:solidFill>
                <a:srgbClr val="000000"/>
              </a:solidFill>
            </a:endParaRPr>
          </a:p>
          <a:p>
            <a:pPr marL="512763" indent="-457200">
              <a:spcBef>
                <a:spcPct val="20000"/>
              </a:spcBef>
              <a:buClr>
                <a:srgbClr val="002060"/>
              </a:buClr>
              <a:buSzPct val="100000"/>
              <a:buFont typeface="Wingdings" pitchFamily="2" charset="2"/>
              <a:buChar char="Ø"/>
              <a:defRPr/>
            </a:pPr>
            <a:r>
              <a:rPr lang="es-ES_tradnl" sz="2000" b="1" u="sng" dirty="0" smtClean="0">
                <a:solidFill>
                  <a:schemeClr val="tx2"/>
                </a:solidFill>
              </a:rPr>
              <a:t>MÉTODO DE RECOLECCIÓN:</a:t>
            </a:r>
            <a:endParaRPr lang="es-ES_tradnl" sz="2000" b="1" u="sng" dirty="0">
              <a:solidFill>
                <a:schemeClr val="tx2"/>
              </a:solidFill>
            </a:endParaRPr>
          </a:p>
          <a:p>
            <a:pPr marL="817563" indent="-285750" defTabSz="-390525">
              <a:spcBef>
                <a:spcPct val="20000"/>
              </a:spcBef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  <a:tabLst>
                <a:tab pos="803275" algn="l"/>
              </a:tabLst>
              <a:defRPr/>
            </a:pPr>
            <a:r>
              <a:rPr lang="es-ES_tradnl" b="1" dirty="0">
                <a:solidFill>
                  <a:srgbClr val="000000"/>
                </a:solidFill>
              </a:rPr>
              <a:t> </a:t>
            </a:r>
            <a:r>
              <a:rPr lang="es-ES_tradnl" dirty="0" smtClean="0">
                <a:solidFill>
                  <a:srgbClr val="000000"/>
                </a:solidFill>
              </a:rPr>
              <a:t>Encuesta personal de salida; en las distintas puertas de la Feria del Libro.</a:t>
            </a:r>
          </a:p>
          <a:p>
            <a:pPr marL="55563">
              <a:spcBef>
                <a:spcPct val="20000"/>
              </a:spcBef>
              <a:buClr>
                <a:srgbClr val="002060"/>
              </a:buClr>
              <a:buSzPct val="100000"/>
              <a:defRPr/>
            </a:pPr>
            <a:endParaRPr lang="es-ES_tradnl" sz="600" dirty="0">
              <a:solidFill>
                <a:srgbClr val="000000"/>
              </a:solidFill>
            </a:endParaRPr>
          </a:p>
          <a:p>
            <a:pPr marL="512763" indent="-457200">
              <a:spcBef>
                <a:spcPct val="20000"/>
              </a:spcBef>
              <a:buClr>
                <a:srgbClr val="002060"/>
              </a:buClr>
              <a:buSzPct val="100000"/>
              <a:buFont typeface="Wingdings" pitchFamily="2" charset="2"/>
              <a:buChar char="Ø"/>
              <a:defRPr/>
            </a:pPr>
            <a:r>
              <a:rPr lang="es-ES_tradnl" sz="2400" b="1" u="sng" dirty="0" smtClean="0">
                <a:solidFill>
                  <a:schemeClr val="tx2"/>
                </a:solidFill>
              </a:rPr>
              <a:t>CUESTIONARIO:</a:t>
            </a:r>
            <a:endParaRPr lang="es-ES_tradnl" sz="2400" b="1" u="sng" dirty="0">
              <a:solidFill>
                <a:schemeClr val="tx2"/>
              </a:solidFill>
            </a:endParaRPr>
          </a:p>
          <a:p>
            <a:pPr marL="817563" indent="-285750" algn="just" defTabSz="-390525">
              <a:spcBef>
                <a:spcPct val="20000"/>
              </a:spcBef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  <a:tabLst>
                <a:tab pos="803275" algn="l"/>
              </a:tabLst>
              <a:defRPr/>
            </a:pPr>
            <a:r>
              <a:rPr lang="es-MX" sz="2000" dirty="0" smtClean="0">
                <a:solidFill>
                  <a:srgbClr val="000000"/>
                </a:solidFill>
              </a:rPr>
              <a:t>Estructurado</a:t>
            </a:r>
            <a:r>
              <a:rPr lang="es-MX" sz="2000" dirty="0">
                <a:solidFill>
                  <a:srgbClr val="000000"/>
                </a:solidFill>
              </a:rPr>
              <a:t>, con preguntas abiertas, semiabiertas y cerradas, realizado en conjunto por las profesionales en Estadística de AIMEC Consultores y por personeros del Ministerio de Cultura y </a:t>
            </a:r>
            <a:r>
              <a:rPr lang="es-MX" sz="2000" dirty="0" smtClean="0">
                <a:solidFill>
                  <a:srgbClr val="000000"/>
                </a:solidFill>
              </a:rPr>
              <a:t>Juventud</a:t>
            </a:r>
            <a:endParaRPr lang="es-ES_tradnl" sz="2000" dirty="0">
              <a:solidFill>
                <a:srgbClr val="000000"/>
              </a:solidFill>
            </a:endParaRPr>
          </a:p>
          <a:p>
            <a:pPr marL="512763" indent="-457200">
              <a:spcBef>
                <a:spcPct val="20000"/>
              </a:spcBef>
              <a:buClr>
                <a:srgbClr val="002060"/>
              </a:buClr>
              <a:buSzPct val="100000"/>
              <a:buFont typeface="Wingdings" pitchFamily="2" charset="2"/>
              <a:buChar char="Ø"/>
              <a:defRPr/>
            </a:pPr>
            <a:r>
              <a:rPr lang="es-ES_tradnl" sz="2400" b="1" u="sng" dirty="0" smtClean="0">
                <a:solidFill>
                  <a:schemeClr val="tx2"/>
                </a:solidFill>
              </a:rPr>
              <a:t>MUESTREO:</a:t>
            </a:r>
            <a:endParaRPr lang="es-ES_tradnl" sz="2400" b="1" u="sng" dirty="0">
              <a:solidFill>
                <a:schemeClr val="tx2"/>
              </a:solidFill>
            </a:endParaRPr>
          </a:p>
          <a:p>
            <a:pPr marL="817563" indent="-285750" algn="just" defTabSz="-390525">
              <a:spcBef>
                <a:spcPct val="20000"/>
              </a:spcBef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  <a:tabLst>
                <a:tab pos="803275" algn="l"/>
              </a:tabLst>
              <a:defRPr/>
            </a:pPr>
            <a:r>
              <a:rPr lang="es-ES_tradnl" sz="2000" dirty="0" smtClean="0">
                <a:solidFill>
                  <a:srgbClr val="000000"/>
                </a:solidFill>
              </a:rPr>
              <a:t>A</a:t>
            </a:r>
            <a:r>
              <a:rPr lang="es-MX" sz="2000" dirty="0" smtClean="0">
                <a:solidFill>
                  <a:srgbClr val="000000"/>
                </a:solidFill>
              </a:rPr>
              <a:t>leatoria</a:t>
            </a:r>
            <a:r>
              <a:rPr lang="es-MX" sz="2000" dirty="0">
                <a:solidFill>
                  <a:srgbClr val="000000"/>
                </a:solidFill>
              </a:rPr>
              <a:t>, </a:t>
            </a:r>
            <a:r>
              <a:rPr lang="es-MX" sz="2000" dirty="0" smtClean="0">
                <a:solidFill>
                  <a:srgbClr val="000000"/>
                </a:solidFill>
              </a:rPr>
              <a:t>con </a:t>
            </a:r>
            <a:r>
              <a:rPr lang="es-MX" sz="2000" dirty="0">
                <a:solidFill>
                  <a:srgbClr val="000000"/>
                </a:solidFill>
              </a:rPr>
              <a:t>un margen de error del 4% y una confianza del 95%, arrojando un tamaño total de muestra de 600 personas. </a:t>
            </a:r>
            <a:endParaRPr lang="es-ES_tradnl" sz="2000" dirty="0" smtClean="0">
              <a:solidFill>
                <a:srgbClr val="000000"/>
              </a:solidFill>
            </a:endParaRPr>
          </a:p>
          <a:p>
            <a:pPr marL="512763" indent="-457200">
              <a:spcBef>
                <a:spcPct val="20000"/>
              </a:spcBef>
              <a:buClr>
                <a:srgbClr val="002060"/>
              </a:buClr>
              <a:buSzPct val="100000"/>
              <a:buFont typeface="Wingdings" pitchFamily="2" charset="2"/>
              <a:buChar char="Ø"/>
              <a:defRPr/>
            </a:pPr>
            <a:endParaRPr lang="es-ES_tradnl" sz="2000" b="1" dirty="0" smtClean="0">
              <a:solidFill>
                <a:schemeClr val="tx2"/>
              </a:solidFill>
            </a:endParaRPr>
          </a:p>
          <a:p>
            <a:pPr marL="512763" indent="-457200">
              <a:spcBef>
                <a:spcPct val="20000"/>
              </a:spcBef>
              <a:buClr>
                <a:srgbClr val="002060"/>
              </a:buClr>
              <a:buSzPct val="100000"/>
              <a:buFont typeface="Wingdings" pitchFamily="2" charset="2"/>
              <a:buChar char="Ø"/>
              <a:defRPr/>
            </a:pPr>
            <a:endParaRPr lang="es-ES_tradnl" sz="2000" b="1" dirty="0">
              <a:solidFill>
                <a:schemeClr val="tx2"/>
              </a:solidFill>
            </a:endParaRPr>
          </a:p>
          <a:p>
            <a:pPr marL="512763" indent="-457200">
              <a:spcBef>
                <a:spcPct val="20000"/>
              </a:spcBef>
              <a:buClr>
                <a:srgbClr val="002060"/>
              </a:buClr>
              <a:buSzPct val="100000"/>
              <a:buFont typeface="Wingdings" pitchFamily="2" charset="2"/>
              <a:buChar char="Ø"/>
              <a:defRPr/>
            </a:pPr>
            <a:endParaRPr lang="es-ES_tradnl" sz="2000" b="1" dirty="0" smtClean="0">
              <a:solidFill>
                <a:schemeClr val="tx2"/>
              </a:solidFill>
            </a:endParaRPr>
          </a:p>
          <a:p>
            <a:pPr lvl="1"/>
            <a:r>
              <a:rPr lang="es-ES_tradnl" sz="2000" dirty="0">
                <a:solidFill>
                  <a:schemeClr val="tx2"/>
                </a:solidFill>
              </a:rPr>
              <a:t>	</a:t>
            </a:r>
            <a:endParaRPr lang="es-CR" sz="800" dirty="0" smtClean="0"/>
          </a:p>
          <a:p>
            <a:pPr marL="512763" indent="-457200">
              <a:spcBef>
                <a:spcPct val="20000"/>
              </a:spcBef>
              <a:buClr>
                <a:srgbClr val="002060"/>
              </a:buClr>
              <a:buSzPct val="100000"/>
              <a:buFont typeface="Wingdings" pitchFamily="2" charset="2"/>
              <a:buChar char="Ø"/>
              <a:defRPr/>
            </a:pPr>
            <a:endParaRPr lang="es-ES_tradnl" sz="2000" b="1" u="sng" dirty="0" smtClean="0">
              <a:solidFill>
                <a:schemeClr val="tx2"/>
              </a:solidFill>
            </a:endParaRPr>
          </a:p>
          <a:p>
            <a:pPr marL="512763" indent="-457200">
              <a:spcBef>
                <a:spcPct val="20000"/>
              </a:spcBef>
              <a:buClr>
                <a:srgbClr val="002060"/>
              </a:buClr>
              <a:buSzPct val="100000"/>
              <a:buFont typeface="Wingdings" pitchFamily="2" charset="2"/>
              <a:buChar char="Ø"/>
              <a:defRPr/>
            </a:pPr>
            <a:endParaRPr lang="es-ES_tradnl" sz="2000" b="1" u="sng" dirty="0">
              <a:solidFill>
                <a:schemeClr val="tx2"/>
              </a:solidFill>
            </a:endParaRPr>
          </a:p>
        </p:txBody>
      </p:sp>
      <p:sp>
        <p:nvSpPr>
          <p:cNvPr id="7" name="4 Subtítulo"/>
          <p:cNvSpPr>
            <a:spLocks noGrp="1"/>
          </p:cNvSpPr>
          <p:nvPr>
            <p:ph type="subTitle" idx="1"/>
          </p:nvPr>
        </p:nvSpPr>
        <p:spPr>
          <a:xfrm>
            <a:off x="1763688" y="140826"/>
            <a:ext cx="5904656" cy="839902"/>
          </a:xfrm>
        </p:spPr>
        <p:txBody>
          <a:bodyPr>
            <a:normAutofit/>
          </a:bodyPr>
          <a:lstStyle/>
          <a:p>
            <a:r>
              <a:rPr lang="es-MX" sz="3600" u="sng" dirty="0" smtClean="0">
                <a:solidFill>
                  <a:srgbClr val="92D050"/>
                </a:solidFill>
                <a:latin typeface="Arial Black" pitchFamily="34" charset="0"/>
              </a:rPr>
              <a:t>3.1. METODOLOGÍA</a:t>
            </a:r>
            <a:endParaRPr lang="es-CR" sz="3600" u="sng" dirty="0">
              <a:solidFill>
                <a:srgbClr val="92D05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666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6488668"/>
            <a:ext cx="42010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 smtClean="0">
                <a:latin typeface="Arial Black" panose="020B0A04020102020204" pitchFamily="34" charset="0"/>
              </a:rPr>
              <a:t>Fuente: Cuadros FIL Encuesta Agosto 2013. C1.</a:t>
            </a:r>
            <a:endParaRPr lang="es-MX" sz="1200" dirty="0">
              <a:latin typeface="Arial Black" panose="020B0A04020102020204" pitchFamily="34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71642302"/>
              </p:ext>
            </p:extLst>
          </p:nvPr>
        </p:nvGraphicFramePr>
        <p:xfrm>
          <a:off x="251520" y="1124744"/>
          <a:ext cx="8280920" cy="4972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80920"/>
              </a:tblGrid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Arial Black" panose="020B0A04020102020204" pitchFamily="34" charset="0"/>
                        </a:rPr>
                        <a:t>Gráfico 1. Cantidad de días que </a:t>
                      </a:r>
                      <a:r>
                        <a:rPr lang="es-MX" sz="1600" u="none" strike="noStrike" dirty="0" smtClean="0">
                          <a:effectLst/>
                          <a:latin typeface="Arial Black" panose="020B0A04020102020204" pitchFamily="34" charset="0"/>
                        </a:rPr>
                        <a:t>habían </a:t>
                      </a:r>
                      <a:r>
                        <a:rPr lang="es-MX" sz="1600" u="none" strike="noStrike" dirty="0">
                          <a:effectLst/>
                          <a:latin typeface="Arial Black" panose="020B0A04020102020204" pitchFamily="34" charset="0"/>
                        </a:rPr>
                        <a:t>visitado la </a:t>
                      </a:r>
                      <a:r>
                        <a:rPr lang="es-MX" sz="1600" u="none" strike="noStrike" dirty="0" smtClean="0">
                          <a:effectLst/>
                          <a:latin typeface="Arial Black" panose="020B0A04020102020204" pitchFamily="34" charset="0"/>
                        </a:rPr>
                        <a:t>Feria del Libro </a:t>
                      </a:r>
                      <a:r>
                        <a:rPr lang="es-MX" sz="1600" u="none" strike="noStrike" dirty="0">
                          <a:effectLst/>
                          <a:latin typeface="Arial Black" panose="020B0A04020102020204" pitchFamily="34" charset="0"/>
                        </a:rPr>
                        <a:t>hasta el día en que se les aplicó la encuesta.</a:t>
                      </a:r>
                      <a:endParaRPr lang="es-MX" sz="1600" b="1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9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77493611"/>
              </p:ext>
            </p:extLst>
          </p:nvPr>
        </p:nvGraphicFramePr>
        <p:xfrm>
          <a:off x="395536" y="1916832"/>
          <a:ext cx="8424936" cy="4212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Rectángulo redondeado"/>
          <p:cNvSpPr/>
          <p:nvPr/>
        </p:nvSpPr>
        <p:spPr>
          <a:xfrm>
            <a:off x="6372200" y="2204864"/>
            <a:ext cx="2376264" cy="576064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Promedio: 1.3 días</a:t>
            </a:r>
            <a:endParaRPr lang="es-CR" dirty="0">
              <a:solidFill>
                <a:schemeClr val="tx1"/>
              </a:solidFill>
            </a:endParaRPr>
          </a:p>
        </p:txBody>
      </p:sp>
      <p:sp>
        <p:nvSpPr>
          <p:cNvPr id="14" name="2 CuadroTexto"/>
          <p:cNvSpPr txBox="1"/>
          <p:nvPr/>
        </p:nvSpPr>
        <p:spPr>
          <a:xfrm>
            <a:off x="7740352" y="6114146"/>
            <a:ext cx="1008112" cy="360040"/>
          </a:xfrm>
          <a:prstGeom prst="rect">
            <a:avLst/>
          </a:prstGeom>
          <a:solidFill>
            <a:schemeClr val="accent5"/>
          </a:solidFill>
          <a:ln w="9525" cmpd="sng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R" sz="1600" b="1" dirty="0">
                <a:solidFill>
                  <a:schemeClr val="tx1"/>
                </a:solidFill>
              </a:rPr>
              <a:t>n=649</a:t>
            </a:r>
          </a:p>
        </p:txBody>
      </p:sp>
    </p:spTree>
    <p:extLst>
      <p:ext uri="{BB962C8B-B14F-4D97-AF65-F5344CB8AC3E}">
        <p14:creationId xmlns:p14="http://schemas.microsoft.com/office/powerpoint/2010/main" xmlns="" val="55184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6488668"/>
            <a:ext cx="43036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 smtClean="0">
                <a:latin typeface="Arial Black" panose="020B0A04020102020204" pitchFamily="34" charset="0"/>
              </a:rPr>
              <a:t>Fuente: Cuadros FIL Encuesta Agosto 2013. C2.</a:t>
            </a:r>
            <a:endParaRPr lang="es-MX" sz="1200" dirty="0">
              <a:latin typeface="Arial Black" panose="020B0A04020102020204" pitchFamily="34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14269150"/>
              </p:ext>
            </p:extLst>
          </p:nvPr>
        </p:nvGraphicFramePr>
        <p:xfrm>
          <a:off x="1187624" y="1268760"/>
          <a:ext cx="6984775" cy="4972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84775"/>
              </a:tblGrid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Arial Black" panose="020B0A04020102020204" pitchFamily="34" charset="0"/>
                        </a:rPr>
                        <a:t>Gráfico 2. Cantidad de días que </a:t>
                      </a:r>
                      <a:r>
                        <a:rPr lang="es-MX" sz="1600" u="none" strike="noStrike" dirty="0" smtClean="0">
                          <a:effectLst/>
                          <a:latin typeface="Arial Black" panose="020B0A04020102020204" pitchFamily="34" charset="0"/>
                        </a:rPr>
                        <a:t>pensaban </a:t>
                      </a:r>
                      <a:r>
                        <a:rPr lang="es-MX" sz="1600" u="none" strike="noStrike" dirty="0">
                          <a:effectLst/>
                          <a:latin typeface="Arial Black" panose="020B0A04020102020204" pitchFamily="34" charset="0"/>
                        </a:rPr>
                        <a:t>visitar la </a:t>
                      </a:r>
                      <a:r>
                        <a:rPr lang="es-MX" sz="1600" u="none" strike="noStrike" dirty="0" smtClean="0">
                          <a:effectLst/>
                          <a:latin typeface="Arial Black" panose="020B0A04020102020204" pitchFamily="34" charset="0"/>
                        </a:rPr>
                        <a:t>Feria del Libro </a:t>
                      </a:r>
                      <a:r>
                        <a:rPr lang="es-MX" sz="1600" u="none" strike="noStrike" dirty="0">
                          <a:effectLst/>
                          <a:latin typeface="Arial Black" panose="020B0A04020102020204" pitchFamily="34" charset="0"/>
                        </a:rPr>
                        <a:t>después del día en que se les aplicó la encuesta.</a:t>
                      </a:r>
                      <a:endParaRPr lang="es-MX" sz="1600" b="1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4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97146576"/>
              </p:ext>
            </p:extLst>
          </p:nvPr>
        </p:nvGraphicFramePr>
        <p:xfrm>
          <a:off x="539552" y="1952625"/>
          <a:ext cx="8136904" cy="4284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Rectángulo redondeado"/>
          <p:cNvSpPr/>
          <p:nvPr/>
        </p:nvSpPr>
        <p:spPr>
          <a:xfrm>
            <a:off x="6372200" y="2204864"/>
            <a:ext cx="2376264" cy="576064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Promedio: 0.6 días</a:t>
            </a:r>
            <a:endParaRPr lang="es-CR" dirty="0">
              <a:solidFill>
                <a:schemeClr val="tx1"/>
              </a:solidFill>
            </a:endParaRPr>
          </a:p>
        </p:txBody>
      </p:sp>
      <p:sp>
        <p:nvSpPr>
          <p:cNvPr id="7" name="2 CuadroTexto"/>
          <p:cNvSpPr txBox="1"/>
          <p:nvPr/>
        </p:nvSpPr>
        <p:spPr>
          <a:xfrm>
            <a:off x="7892752" y="6266546"/>
            <a:ext cx="1008112" cy="360040"/>
          </a:xfrm>
          <a:prstGeom prst="rect">
            <a:avLst/>
          </a:prstGeom>
          <a:solidFill>
            <a:schemeClr val="accent5"/>
          </a:solidFill>
          <a:ln w="9525" cmpd="sng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R" sz="1600" b="1" dirty="0">
                <a:solidFill>
                  <a:schemeClr val="tx1"/>
                </a:solidFill>
              </a:rPr>
              <a:t>n=649</a:t>
            </a:r>
          </a:p>
        </p:txBody>
      </p:sp>
    </p:spTree>
    <p:extLst>
      <p:ext uri="{BB962C8B-B14F-4D97-AF65-F5344CB8AC3E}">
        <p14:creationId xmlns:p14="http://schemas.microsoft.com/office/powerpoint/2010/main" xmlns="" val="31586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6488668"/>
            <a:ext cx="42010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 smtClean="0">
                <a:latin typeface="Arial Black" panose="020B0A04020102020204" pitchFamily="34" charset="0"/>
              </a:rPr>
              <a:t>Fuente: Cuadros FIL Encuesta Agosto 2013. C3.</a:t>
            </a:r>
            <a:endParaRPr lang="es-MX" sz="1200" dirty="0">
              <a:latin typeface="Arial Black" panose="020B0A04020102020204" pitchFamily="34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93887552"/>
              </p:ext>
            </p:extLst>
          </p:nvPr>
        </p:nvGraphicFramePr>
        <p:xfrm>
          <a:off x="395536" y="1196752"/>
          <a:ext cx="8352928" cy="4972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52928"/>
              </a:tblGrid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Arial Black" panose="020B0A04020102020204" pitchFamily="34" charset="0"/>
                        </a:rPr>
                        <a:t>Gráfico 3. Motivo por el </a:t>
                      </a:r>
                      <a:r>
                        <a:rPr lang="es-MX" sz="1600" u="none" strike="noStrike" dirty="0" smtClean="0">
                          <a:effectLst/>
                          <a:latin typeface="Arial Black" panose="020B0A04020102020204" pitchFamily="34" charset="0"/>
                        </a:rPr>
                        <a:t>cual visitaron </a:t>
                      </a:r>
                      <a:r>
                        <a:rPr lang="es-MX" sz="1600" u="none" strike="noStrike" dirty="0">
                          <a:effectLst/>
                          <a:latin typeface="Arial Black" panose="020B0A04020102020204" pitchFamily="34" charset="0"/>
                        </a:rPr>
                        <a:t>la </a:t>
                      </a:r>
                      <a:r>
                        <a:rPr lang="es-MX" sz="1600" u="none" strike="noStrike" dirty="0" smtClean="0">
                          <a:effectLst/>
                          <a:latin typeface="Arial Black" panose="020B0A04020102020204" pitchFamily="34" charset="0"/>
                        </a:rPr>
                        <a:t>Feria del Libro </a:t>
                      </a:r>
                      <a:r>
                        <a:rPr lang="es-MX" sz="1600" u="none" strike="noStrike" dirty="0">
                          <a:effectLst/>
                          <a:latin typeface="Arial Black" panose="020B0A04020102020204" pitchFamily="34" charset="0"/>
                        </a:rPr>
                        <a:t>el día en que </a:t>
                      </a:r>
                      <a:endParaRPr lang="es-MX" sz="1600" u="none" strike="noStrike" dirty="0" smtClean="0"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 fontAlgn="ctr"/>
                      <a:r>
                        <a:rPr lang="es-MX" sz="1600" u="none" strike="noStrike" dirty="0" smtClean="0">
                          <a:effectLst/>
                          <a:latin typeface="Arial Black" panose="020B0A04020102020204" pitchFamily="34" charset="0"/>
                        </a:rPr>
                        <a:t>se </a:t>
                      </a:r>
                      <a:r>
                        <a:rPr lang="es-MX" sz="1600" u="none" strike="noStrike" dirty="0">
                          <a:effectLst/>
                          <a:latin typeface="Arial Black" panose="020B0A04020102020204" pitchFamily="34" charset="0"/>
                        </a:rPr>
                        <a:t>les aplicó la entrevista.</a:t>
                      </a:r>
                      <a:endParaRPr lang="es-MX" sz="1600" b="1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4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68407422"/>
              </p:ext>
            </p:extLst>
          </p:nvPr>
        </p:nvGraphicFramePr>
        <p:xfrm>
          <a:off x="611560" y="2060848"/>
          <a:ext cx="7920879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2 CuadroTexto"/>
          <p:cNvSpPr txBox="1"/>
          <p:nvPr/>
        </p:nvSpPr>
        <p:spPr>
          <a:xfrm>
            <a:off x="7740352" y="6114146"/>
            <a:ext cx="1008112" cy="360040"/>
          </a:xfrm>
          <a:prstGeom prst="rect">
            <a:avLst/>
          </a:prstGeom>
          <a:solidFill>
            <a:schemeClr val="accent5"/>
          </a:solidFill>
          <a:ln w="9525" cmpd="sng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R" sz="1600" b="1" dirty="0">
                <a:solidFill>
                  <a:schemeClr val="tx1"/>
                </a:solidFill>
              </a:rPr>
              <a:t>n=649</a:t>
            </a:r>
          </a:p>
        </p:txBody>
      </p:sp>
    </p:spTree>
    <p:extLst>
      <p:ext uri="{BB962C8B-B14F-4D97-AF65-F5344CB8AC3E}">
        <p14:creationId xmlns:p14="http://schemas.microsoft.com/office/powerpoint/2010/main" xmlns="" val="31586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"/>
        </p:bldSub>
      </p:bldGraphic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6488668"/>
            <a:ext cx="43036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 smtClean="0">
                <a:latin typeface="Arial Black" panose="020B0A04020102020204" pitchFamily="34" charset="0"/>
              </a:rPr>
              <a:t>Fuente: Cuadros FIL Encuesta Agosto 2013. C4.</a:t>
            </a:r>
            <a:endParaRPr lang="es-MX" sz="1200" dirty="0">
              <a:latin typeface="Arial Black" panose="020B0A04020102020204" pitchFamily="34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25078602"/>
              </p:ext>
            </p:extLst>
          </p:nvPr>
        </p:nvGraphicFramePr>
        <p:xfrm>
          <a:off x="971600" y="1268760"/>
          <a:ext cx="7200800" cy="3238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00800"/>
              </a:tblGrid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Arial Black" panose="020B0A04020102020204" pitchFamily="34" charset="0"/>
                        </a:rPr>
                        <a:t>Gráfico 4. Medio por el cual se enteraron </a:t>
                      </a:r>
                      <a:r>
                        <a:rPr lang="es-MX" sz="1600" u="none" strike="noStrike" dirty="0" smtClean="0">
                          <a:effectLst/>
                          <a:latin typeface="Arial Black" panose="020B0A04020102020204" pitchFamily="34" charset="0"/>
                        </a:rPr>
                        <a:t>de </a:t>
                      </a:r>
                      <a:r>
                        <a:rPr lang="es-MX" sz="1600" u="none" strike="noStrike" dirty="0">
                          <a:effectLst/>
                          <a:latin typeface="Arial Black" panose="020B0A04020102020204" pitchFamily="34" charset="0"/>
                        </a:rPr>
                        <a:t>la </a:t>
                      </a:r>
                      <a:r>
                        <a:rPr lang="es-MX" sz="1600" u="none" strike="noStrike" dirty="0" smtClean="0">
                          <a:effectLst/>
                          <a:latin typeface="Arial Black" panose="020B0A04020102020204" pitchFamily="34" charset="0"/>
                        </a:rPr>
                        <a:t>Feria del Libro.</a:t>
                      </a:r>
                      <a:endParaRPr lang="es-MX" sz="1600" b="1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5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5802046"/>
              </p:ext>
            </p:extLst>
          </p:nvPr>
        </p:nvGraphicFramePr>
        <p:xfrm>
          <a:off x="539552" y="1871662"/>
          <a:ext cx="8208911" cy="4365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2 CuadroTexto"/>
          <p:cNvSpPr txBox="1"/>
          <p:nvPr/>
        </p:nvSpPr>
        <p:spPr>
          <a:xfrm>
            <a:off x="7740352" y="6114146"/>
            <a:ext cx="1008112" cy="360040"/>
          </a:xfrm>
          <a:prstGeom prst="rect">
            <a:avLst/>
          </a:prstGeom>
          <a:solidFill>
            <a:schemeClr val="accent5"/>
          </a:solidFill>
          <a:ln w="9525" cmpd="sng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R" sz="1600" b="1" dirty="0">
                <a:solidFill>
                  <a:schemeClr val="tx1"/>
                </a:solidFill>
              </a:rPr>
              <a:t>n=649</a:t>
            </a:r>
          </a:p>
        </p:txBody>
      </p:sp>
    </p:spTree>
    <p:extLst>
      <p:ext uri="{BB962C8B-B14F-4D97-AF65-F5344CB8AC3E}">
        <p14:creationId xmlns:p14="http://schemas.microsoft.com/office/powerpoint/2010/main" xmlns="" val="31586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/>
        </p:bldSub>
      </p:bldGraphic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1829734" y="3516538"/>
            <a:ext cx="5835351" cy="665162"/>
            <a:chOff x="1152" y="1755"/>
            <a:chExt cx="3408" cy="419"/>
          </a:xfrm>
        </p:grpSpPr>
        <p:grpSp>
          <p:nvGrpSpPr>
            <p:cNvPr id="11" name="Group 7"/>
            <p:cNvGrpSpPr>
              <a:grpSpLocks/>
            </p:cNvGrpSpPr>
            <p:nvPr/>
          </p:nvGrpSpPr>
          <p:grpSpPr bwMode="auto">
            <a:xfrm>
              <a:off x="1152" y="1755"/>
              <a:ext cx="480" cy="419"/>
              <a:chOff x="3174" y="2656"/>
              <a:chExt cx="1549" cy="1351"/>
            </a:xfrm>
          </p:grpSpPr>
          <p:sp>
            <p:nvSpPr>
              <p:cNvPr id="16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17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18" name="AutoShape 10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206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1536" y="2139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1680" y="1803"/>
              <a:ext cx="2608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dirty="0" smtClean="0"/>
                <a:t>Encuesta de Opinión al Público</a:t>
              </a:r>
              <a:endParaRPr lang="en-US" sz="2400" dirty="0"/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gray">
            <a:xfrm>
              <a:off x="1283" y="1817"/>
              <a:ext cx="208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 smtClean="0">
                  <a:solidFill>
                    <a:schemeClr val="bg1"/>
                  </a:solidFill>
                </a:rPr>
                <a:t>3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34"/>
          <p:cNvGrpSpPr>
            <a:grpSpLocks/>
          </p:cNvGrpSpPr>
          <p:nvPr/>
        </p:nvGrpSpPr>
        <p:grpSpPr bwMode="auto">
          <a:xfrm>
            <a:off x="1754038" y="4542037"/>
            <a:ext cx="5835351" cy="665162"/>
            <a:chOff x="1152" y="2317"/>
            <a:chExt cx="3408" cy="419"/>
          </a:xfrm>
        </p:grpSpPr>
        <p:grpSp>
          <p:nvGrpSpPr>
            <p:cNvPr id="19" name="Group 17"/>
            <p:cNvGrpSpPr>
              <a:grpSpLocks/>
            </p:cNvGrpSpPr>
            <p:nvPr/>
          </p:nvGrpSpPr>
          <p:grpSpPr bwMode="auto">
            <a:xfrm>
              <a:off x="1152" y="2317"/>
              <a:ext cx="480" cy="419"/>
              <a:chOff x="1110" y="2656"/>
              <a:chExt cx="1549" cy="1351"/>
            </a:xfrm>
          </p:grpSpPr>
          <p:sp>
            <p:nvSpPr>
              <p:cNvPr id="24" name="AutoShape 1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25" name="AutoShape 1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26" name="AutoShape 20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206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21" name="Line 25"/>
            <p:cNvSpPr>
              <a:spLocks noChangeShapeType="1"/>
            </p:cNvSpPr>
            <p:nvPr/>
          </p:nvSpPr>
          <p:spPr bwMode="auto">
            <a:xfrm>
              <a:off x="1536" y="2701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2" name="Text Box 26"/>
            <p:cNvSpPr txBox="1">
              <a:spLocks noChangeArrowheads="1"/>
            </p:cNvSpPr>
            <p:nvPr/>
          </p:nvSpPr>
          <p:spPr bwMode="auto">
            <a:xfrm>
              <a:off x="1680" y="2365"/>
              <a:ext cx="1648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dirty="0" smtClean="0"/>
                <a:t>Estudio Económico</a:t>
              </a:r>
              <a:endParaRPr lang="en-US" sz="2400" dirty="0"/>
            </a:p>
          </p:txBody>
        </p:sp>
        <p:sp>
          <p:nvSpPr>
            <p:cNvPr id="23" name="Text Box 27"/>
            <p:cNvSpPr txBox="1">
              <a:spLocks noChangeArrowheads="1"/>
            </p:cNvSpPr>
            <p:nvPr/>
          </p:nvSpPr>
          <p:spPr bwMode="gray">
            <a:xfrm>
              <a:off x="1283" y="2379"/>
              <a:ext cx="208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 smtClean="0">
                  <a:solidFill>
                    <a:schemeClr val="bg1"/>
                  </a:solidFill>
                </a:rPr>
                <a:t>4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3181482" y="67271"/>
            <a:ext cx="281442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4400" i="1" u="sng" dirty="0" smtClean="0">
                <a:solidFill>
                  <a:srgbClr val="92D050"/>
                </a:solidFill>
                <a:latin typeface="Arial Black" pitchFamily="34" charset="0"/>
              </a:rPr>
              <a:t>AGENDA</a:t>
            </a:r>
            <a:endParaRPr lang="fr-FR" sz="2800" i="1" u="sng" dirty="0">
              <a:solidFill>
                <a:srgbClr val="92D050"/>
              </a:solidFill>
              <a:latin typeface="Arial Black" pitchFamily="34" charset="0"/>
            </a:endParaRPr>
          </a:p>
        </p:txBody>
      </p:sp>
      <p:grpSp>
        <p:nvGrpSpPr>
          <p:cNvPr id="46" name="Group 35"/>
          <p:cNvGrpSpPr>
            <a:grpSpLocks/>
          </p:cNvGrpSpPr>
          <p:nvPr/>
        </p:nvGrpSpPr>
        <p:grpSpPr bwMode="auto">
          <a:xfrm>
            <a:off x="1754038" y="5489669"/>
            <a:ext cx="5907366" cy="665162"/>
            <a:chOff x="1152" y="2893"/>
            <a:chExt cx="3408" cy="419"/>
          </a:xfrm>
        </p:grpSpPr>
        <p:grpSp>
          <p:nvGrpSpPr>
            <p:cNvPr id="47" name="Group 21"/>
            <p:cNvGrpSpPr>
              <a:grpSpLocks/>
            </p:cNvGrpSpPr>
            <p:nvPr/>
          </p:nvGrpSpPr>
          <p:grpSpPr bwMode="auto">
            <a:xfrm>
              <a:off x="1152" y="2893"/>
              <a:ext cx="480" cy="419"/>
              <a:chOff x="3174" y="2656"/>
              <a:chExt cx="1549" cy="1351"/>
            </a:xfrm>
          </p:grpSpPr>
          <p:sp>
            <p:nvSpPr>
              <p:cNvPr id="51" name="AutoShape 22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53" name="AutoShape 23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54" name="AutoShape 24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206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48" name="Line 28"/>
            <p:cNvSpPr>
              <a:spLocks noChangeShapeType="1"/>
            </p:cNvSpPr>
            <p:nvPr/>
          </p:nvSpPr>
          <p:spPr bwMode="auto">
            <a:xfrm>
              <a:off x="1536" y="3277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9" name="Text Box 29"/>
            <p:cNvSpPr txBox="1">
              <a:spLocks noChangeArrowheads="1"/>
            </p:cNvSpPr>
            <p:nvPr/>
          </p:nvSpPr>
          <p:spPr bwMode="auto">
            <a:xfrm>
              <a:off x="1680" y="2941"/>
              <a:ext cx="204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dirty="0" smtClean="0"/>
                <a:t>Conclusiones Generales</a:t>
              </a:r>
              <a:endParaRPr lang="en-US" sz="2400" dirty="0"/>
            </a:p>
          </p:txBody>
        </p:sp>
        <p:sp>
          <p:nvSpPr>
            <p:cNvPr id="50" name="Text Box 30"/>
            <p:cNvSpPr txBox="1">
              <a:spLocks noChangeArrowheads="1"/>
            </p:cNvSpPr>
            <p:nvPr/>
          </p:nvSpPr>
          <p:spPr bwMode="gray">
            <a:xfrm>
              <a:off x="1283" y="2955"/>
              <a:ext cx="205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 smtClean="0">
                  <a:solidFill>
                    <a:schemeClr val="bg1"/>
                  </a:solidFill>
                </a:rPr>
                <a:t>5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9" name="Group 32"/>
          <p:cNvGrpSpPr>
            <a:grpSpLocks/>
          </p:cNvGrpSpPr>
          <p:nvPr/>
        </p:nvGrpSpPr>
        <p:grpSpPr bwMode="auto">
          <a:xfrm>
            <a:off x="1829734" y="2522254"/>
            <a:ext cx="5835352" cy="665162"/>
            <a:chOff x="1152" y="1179"/>
            <a:chExt cx="3408" cy="419"/>
          </a:xfrm>
        </p:grpSpPr>
        <p:grpSp>
          <p:nvGrpSpPr>
            <p:cNvPr id="60" name="Group 3"/>
            <p:cNvGrpSpPr>
              <a:grpSpLocks/>
            </p:cNvGrpSpPr>
            <p:nvPr/>
          </p:nvGrpSpPr>
          <p:grpSpPr bwMode="auto">
            <a:xfrm>
              <a:off x="1152" y="1179"/>
              <a:ext cx="480" cy="419"/>
              <a:chOff x="1110" y="2656"/>
              <a:chExt cx="1549" cy="1351"/>
            </a:xfrm>
          </p:grpSpPr>
          <p:sp>
            <p:nvSpPr>
              <p:cNvPr id="72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00206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73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74" name="AutoShape 6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206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1" name="Line 11"/>
            <p:cNvSpPr>
              <a:spLocks noChangeShapeType="1"/>
            </p:cNvSpPr>
            <p:nvPr/>
          </p:nvSpPr>
          <p:spPr bwMode="auto">
            <a:xfrm>
              <a:off x="1536" y="1563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2" name="Text Box 12"/>
            <p:cNvSpPr txBox="1">
              <a:spLocks noChangeArrowheads="1"/>
            </p:cNvSpPr>
            <p:nvPr/>
          </p:nvSpPr>
          <p:spPr bwMode="auto">
            <a:xfrm>
              <a:off x="1680" y="1227"/>
              <a:ext cx="1869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dirty="0" smtClean="0"/>
                <a:t>Medición de visitación</a:t>
              </a:r>
              <a:endParaRPr lang="en-US" sz="2400" dirty="0"/>
            </a:p>
          </p:txBody>
        </p:sp>
        <p:sp>
          <p:nvSpPr>
            <p:cNvPr id="71" name="Text Box 13"/>
            <p:cNvSpPr txBox="1">
              <a:spLocks noChangeArrowheads="1"/>
            </p:cNvSpPr>
            <p:nvPr/>
          </p:nvSpPr>
          <p:spPr bwMode="gray">
            <a:xfrm>
              <a:off x="1283" y="1241"/>
              <a:ext cx="208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 smtClean="0">
                  <a:solidFill>
                    <a:schemeClr val="bg1"/>
                  </a:solidFill>
                </a:rPr>
                <a:t>2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5" name="Group 32"/>
          <p:cNvGrpSpPr>
            <a:grpSpLocks/>
          </p:cNvGrpSpPr>
          <p:nvPr/>
        </p:nvGrpSpPr>
        <p:grpSpPr bwMode="auto">
          <a:xfrm>
            <a:off x="1867384" y="1407468"/>
            <a:ext cx="5835352" cy="665162"/>
            <a:chOff x="1152" y="1179"/>
            <a:chExt cx="3408" cy="419"/>
          </a:xfrm>
        </p:grpSpPr>
        <p:grpSp>
          <p:nvGrpSpPr>
            <p:cNvPr id="76" name="Group 3"/>
            <p:cNvGrpSpPr>
              <a:grpSpLocks/>
            </p:cNvGrpSpPr>
            <p:nvPr/>
          </p:nvGrpSpPr>
          <p:grpSpPr bwMode="auto">
            <a:xfrm>
              <a:off x="1152" y="1179"/>
              <a:ext cx="480" cy="419"/>
              <a:chOff x="1110" y="2656"/>
              <a:chExt cx="1549" cy="1351"/>
            </a:xfrm>
          </p:grpSpPr>
          <p:sp>
            <p:nvSpPr>
              <p:cNvPr id="80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00206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81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82" name="AutoShape 6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206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7" name="Line 11"/>
            <p:cNvSpPr>
              <a:spLocks noChangeShapeType="1"/>
            </p:cNvSpPr>
            <p:nvPr/>
          </p:nvSpPr>
          <p:spPr bwMode="auto">
            <a:xfrm>
              <a:off x="1536" y="1563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8" name="Text Box 12"/>
            <p:cNvSpPr txBox="1">
              <a:spLocks noChangeArrowheads="1"/>
            </p:cNvSpPr>
            <p:nvPr/>
          </p:nvSpPr>
          <p:spPr bwMode="auto">
            <a:xfrm>
              <a:off x="1680" y="1227"/>
              <a:ext cx="1458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dirty="0" smtClean="0"/>
                <a:t>Objetivo General</a:t>
              </a:r>
              <a:endParaRPr lang="en-US" sz="2400" dirty="0"/>
            </a:p>
          </p:txBody>
        </p:sp>
        <p:sp>
          <p:nvSpPr>
            <p:cNvPr id="79" name="Text Box 13"/>
            <p:cNvSpPr txBox="1">
              <a:spLocks noChangeArrowheads="1"/>
            </p:cNvSpPr>
            <p:nvPr/>
          </p:nvSpPr>
          <p:spPr bwMode="gray">
            <a:xfrm>
              <a:off x="1283" y="1241"/>
              <a:ext cx="208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05230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6488668"/>
            <a:ext cx="57672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 smtClean="0">
                <a:latin typeface="Arial Black" panose="020B0A04020102020204" pitchFamily="34" charset="0"/>
              </a:rPr>
              <a:t>Fuente: Cuadros FIL Encuesta Agosto 2013. C5 – C6 – C7.1 – C 7.2.</a:t>
            </a:r>
            <a:endParaRPr lang="es-MX" sz="1200" dirty="0">
              <a:latin typeface="Arial Black" panose="020B0A04020102020204" pitchFamily="34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32974420"/>
              </p:ext>
            </p:extLst>
          </p:nvPr>
        </p:nvGraphicFramePr>
        <p:xfrm>
          <a:off x="1619672" y="1268760"/>
          <a:ext cx="5600700" cy="3238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00700"/>
              </a:tblGrid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Arial Black" panose="020B0A04020102020204" pitchFamily="34" charset="0"/>
                        </a:rPr>
                        <a:t>Gráfico 5. Acompañantes </a:t>
                      </a:r>
                      <a:r>
                        <a:rPr lang="es-MX" sz="1600" u="none" strike="noStrike" dirty="0" smtClean="0">
                          <a:effectLst/>
                          <a:latin typeface="Arial Black" panose="020B0A04020102020204" pitchFamily="34" charset="0"/>
                        </a:rPr>
                        <a:t>a </a:t>
                      </a:r>
                      <a:r>
                        <a:rPr lang="es-MX" sz="1600" u="none" strike="noStrike" dirty="0">
                          <a:effectLst/>
                          <a:latin typeface="Arial Black" panose="020B0A04020102020204" pitchFamily="34" charset="0"/>
                        </a:rPr>
                        <a:t>la </a:t>
                      </a:r>
                      <a:r>
                        <a:rPr lang="es-MX" sz="1600" u="none" strike="noStrike" dirty="0" smtClean="0">
                          <a:effectLst/>
                          <a:latin typeface="Arial Black" panose="020B0A04020102020204" pitchFamily="34" charset="0"/>
                        </a:rPr>
                        <a:t>Feria del Libro.</a:t>
                      </a:r>
                      <a:endParaRPr lang="es-MX" sz="1600" b="1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4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14614560"/>
              </p:ext>
            </p:extLst>
          </p:nvPr>
        </p:nvGraphicFramePr>
        <p:xfrm>
          <a:off x="251520" y="1988840"/>
          <a:ext cx="856895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2 CuadroTexto"/>
          <p:cNvSpPr txBox="1"/>
          <p:nvPr/>
        </p:nvSpPr>
        <p:spPr>
          <a:xfrm>
            <a:off x="7740352" y="6114146"/>
            <a:ext cx="1008112" cy="360040"/>
          </a:xfrm>
          <a:prstGeom prst="rect">
            <a:avLst/>
          </a:prstGeom>
          <a:solidFill>
            <a:schemeClr val="accent5"/>
          </a:solidFill>
          <a:ln w="9525" cmpd="sng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R" sz="1600" b="1" dirty="0">
                <a:solidFill>
                  <a:schemeClr val="tx1"/>
                </a:solidFill>
              </a:rPr>
              <a:t>n=649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4716016" y="3933056"/>
            <a:ext cx="4032448" cy="792088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Promedio de acompañantes: </a:t>
            </a:r>
            <a:r>
              <a:rPr lang="es-MX" dirty="0">
                <a:solidFill>
                  <a:schemeClr val="tx1"/>
                </a:solidFill>
              </a:rPr>
              <a:t>1</a:t>
            </a:r>
            <a:r>
              <a:rPr lang="es-MX" dirty="0" smtClean="0">
                <a:solidFill>
                  <a:schemeClr val="tx1"/>
                </a:solidFill>
              </a:rPr>
              <a:t>.4 personas</a:t>
            </a:r>
          </a:p>
          <a:p>
            <a:pPr algn="ctr"/>
            <a:r>
              <a:rPr lang="es-MX" dirty="0" smtClean="0">
                <a:solidFill>
                  <a:schemeClr val="tx1"/>
                </a:solidFill>
              </a:rPr>
              <a:t>Edad promedio de acompañantes:  26 años</a:t>
            </a:r>
          </a:p>
          <a:p>
            <a:pPr algn="ctr"/>
            <a:r>
              <a:rPr lang="es-MX" dirty="0" smtClean="0">
                <a:solidFill>
                  <a:schemeClr val="tx1"/>
                </a:solidFill>
              </a:rPr>
              <a:t>Sexo modal de acompañantes: Mujer</a:t>
            </a:r>
          </a:p>
        </p:txBody>
      </p:sp>
    </p:spTree>
    <p:extLst>
      <p:ext uri="{BB962C8B-B14F-4D97-AF65-F5344CB8AC3E}">
        <p14:creationId xmlns:p14="http://schemas.microsoft.com/office/powerpoint/2010/main" xmlns="" val="31586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"/>
        </p:bldSub>
      </p:bldGraphic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6488668"/>
            <a:ext cx="43549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 smtClean="0">
                <a:latin typeface="Arial Black" panose="020B0A04020102020204" pitchFamily="34" charset="0"/>
              </a:rPr>
              <a:t>Fuente: Cuadros FIL Encuesta Agosto 2013. C8.1.</a:t>
            </a:r>
            <a:endParaRPr lang="es-MX" sz="1200" dirty="0">
              <a:latin typeface="Arial Black" panose="020B0A04020102020204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57505879"/>
              </p:ext>
            </p:extLst>
          </p:nvPr>
        </p:nvGraphicFramePr>
        <p:xfrm>
          <a:off x="1115616" y="1196752"/>
          <a:ext cx="7128791" cy="4972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28791"/>
              </a:tblGrid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Arial Black" panose="020B0A04020102020204" pitchFamily="34" charset="0"/>
                        </a:rPr>
                        <a:t>Gráfico </a:t>
                      </a:r>
                      <a:r>
                        <a:rPr lang="es-MX" sz="1600" u="none" strike="noStrike" dirty="0" smtClean="0">
                          <a:effectLst/>
                          <a:latin typeface="Arial Black" panose="020B0A04020102020204" pitchFamily="34" charset="0"/>
                        </a:rPr>
                        <a:t>6. </a:t>
                      </a:r>
                      <a:r>
                        <a:rPr lang="es-MX" sz="1600" u="none" strike="noStrike" dirty="0">
                          <a:effectLst/>
                          <a:latin typeface="Arial Black" panose="020B0A04020102020204" pitchFamily="34" charset="0"/>
                        </a:rPr>
                        <a:t>Actividades a las </a:t>
                      </a:r>
                      <a:r>
                        <a:rPr lang="es-MX" sz="1600" u="none" strike="noStrike" dirty="0" smtClean="0">
                          <a:effectLst/>
                          <a:latin typeface="Arial Black" panose="020B0A04020102020204" pitchFamily="34" charset="0"/>
                        </a:rPr>
                        <a:t>que </a:t>
                      </a:r>
                      <a:r>
                        <a:rPr lang="es-MX" sz="1600" u="none" strike="noStrike" dirty="0">
                          <a:effectLst/>
                          <a:latin typeface="Arial Black" panose="020B0A04020102020204" pitchFamily="34" charset="0"/>
                        </a:rPr>
                        <a:t>habían asistido hasta el momento en que se les aplicó la encuesta.</a:t>
                      </a:r>
                      <a:endParaRPr lang="es-MX" sz="1600" b="1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5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22717106"/>
              </p:ext>
            </p:extLst>
          </p:nvPr>
        </p:nvGraphicFramePr>
        <p:xfrm>
          <a:off x="395536" y="2060848"/>
          <a:ext cx="8352928" cy="4266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2 CuadroTexto"/>
          <p:cNvSpPr txBox="1"/>
          <p:nvPr/>
        </p:nvSpPr>
        <p:spPr>
          <a:xfrm>
            <a:off x="7740352" y="6114146"/>
            <a:ext cx="1008112" cy="360040"/>
          </a:xfrm>
          <a:prstGeom prst="rect">
            <a:avLst/>
          </a:prstGeom>
          <a:solidFill>
            <a:schemeClr val="accent5"/>
          </a:solidFill>
          <a:ln w="9525" cmpd="sng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R" sz="1600" b="1" dirty="0">
                <a:solidFill>
                  <a:schemeClr val="tx1"/>
                </a:solidFill>
              </a:rPr>
              <a:t>n=649</a:t>
            </a:r>
          </a:p>
        </p:txBody>
      </p:sp>
    </p:spTree>
    <p:extLst>
      <p:ext uri="{BB962C8B-B14F-4D97-AF65-F5344CB8AC3E}">
        <p14:creationId xmlns:p14="http://schemas.microsoft.com/office/powerpoint/2010/main" xmlns="" val="31586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/>
        </p:bldSub>
      </p:bldGraphic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6488668"/>
            <a:ext cx="44575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 smtClean="0">
                <a:latin typeface="Arial Black" panose="020B0A04020102020204" pitchFamily="34" charset="0"/>
              </a:rPr>
              <a:t>Fuente: Cuadros FIL Encuesta Agosto 2013. C8.3.</a:t>
            </a:r>
            <a:endParaRPr lang="es-MX" sz="1200" dirty="0">
              <a:latin typeface="Arial Black" panose="020B0A040201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740352" y="6114146"/>
            <a:ext cx="1008112" cy="360040"/>
          </a:xfrm>
          <a:prstGeom prst="rect">
            <a:avLst/>
          </a:prstGeom>
          <a:solidFill>
            <a:schemeClr val="accent5"/>
          </a:solidFill>
          <a:ln w="9525" cmpd="sng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R" sz="1600" b="1" dirty="0">
                <a:solidFill>
                  <a:schemeClr val="tx1"/>
                </a:solidFill>
              </a:rPr>
              <a:t>n=649</a:t>
            </a: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65111978"/>
              </p:ext>
            </p:extLst>
          </p:nvPr>
        </p:nvGraphicFramePr>
        <p:xfrm>
          <a:off x="899592" y="1124744"/>
          <a:ext cx="7488832" cy="4972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Arial Black" panose="020B0A04020102020204" pitchFamily="34" charset="0"/>
                        </a:rPr>
                        <a:t>Gráfico </a:t>
                      </a:r>
                      <a:r>
                        <a:rPr lang="es-MX" sz="1600" u="none" strike="noStrike" dirty="0" smtClean="0">
                          <a:effectLst/>
                          <a:latin typeface="Arial Black" panose="020B0A04020102020204" pitchFamily="34" charset="0"/>
                        </a:rPr>
                        <a:t>8. </a:t>
                      </a:r>
                      <a:r>
                        <a:rPr lang="es-MX" sz="1600" u="none" strike="noStrike" dirty="0">
                          <a:effectLst/>
                          <a:latin typeface="Arial Black" panose="020B0A04020102020204" pitchFamily="34" charset="0"/>
                        </a:rPr>
                        <a:t>Actividades a las </a:t>
                      </a:r>
                      <a:r>
                        <a:rPr lang="es-MX" sz="1600" u="none" strike="noStrike" dirty="0" smtClean="0">
                          <a:effectLst/>
                          <a:latin typeface="Arial Black" panose="020B0A04020102020204" pitchFamily="34" charset="0"/>
                        </a:rPr>
                        <a:t>que </a:t>
                      </a:r>
                      <a:r>
                        <a:rPr lang="es-MX" sz="1600" u="none" strike="noStrike" dirty="0">
                          <a:effectLst/>
                          <a:latin typeface="Arial Black" panose="020B0A04020102020204" pitchFamily="34" charset="0"/>
                        </a:rPr>
                        <a:t>pensaban asistir hasta el momento en que se les aplicó la encuesta.</a:t>
                      </a:r>
                      <a:endParaRPr lang="es-MX" sz="1600" b="1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5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20257082"/>
              </p:ext>
            </p:extLst>
          </p:nvPr>
        </p:nvGraphicFramePr>
        <p:xfrm>
          <a:off x="395536" y="1871662"/>
          <a:ext cx="8352927" cy="4422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1586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5" grpId="0">
        <p:bldSub>
          <a:bldChart bld="category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6488668"/>
            <a:ext cx="44575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 smtClean="0">
                <a:latin typeface="Arial Black" panose="020B0A04020102020204" pitchFamily="34" charset="0"/>
              </a:rPr>
              <a:t>Fuente: Cuadros FIL Encuesta Agosto 2013. C9.1.</a:t>
            </a:r>
            <a:endParaRPr lang="es-MX" sz="1200" dirty="0">
              <a:latin typeface="Arial Black" panose="020B0A040201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740352" y="6114146"/>
            <a:ext cx="1008112" cy="360040"/>
          </a:xfrm>
          <a:prstGeom prst="rect">
            <a:avLst/>
          </a:prstGeom>
          <a:solidFill>
            <a:schemeClr val="accent5"/>
          </a:solidFill>
          <a:ln w="9525" cmpd="sng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R" sz="1600" b="1" dirty="0">
                <a:solidFill>
                  <a:schemeClr val="tx1"/>
                </a:solidFill>
              </a:rPr>
              <a:t>n=649</a:t>
            </a: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70112484"/>
              </p:ext>
            </p:extLst>
          </p:nvPr>
        </p:nvGraphicFramePr>
        <p:xfrm>
          <a:off x="1115616" y="1124744"/>
          <a:ext cx="6912768" cy="4972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12768"/>
              </a:tblGrid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Arial Black" panose="020B0A04020102020204" pitchFamily="34" charset="0"/>
                        </a:rPr>
                        <a:t>Gráfico </a:t>
                      </a:r>
                      <a:r>
                        <a:rPr lang="es-MX" sz="1600" u="none" strike="noStrike" dirty="0" smtClean="0">
                          <a:effectLst/>
                          <a:latin typeface="Arial Black" panose="020B0A04020102020204" pitchFamily="34" charset="0"/>
                        </a:rPr>
                        <a:t>9. </a:t>
                      </a:r>
                      <a:r>
                        <a:rPr lang="es-MX" sz="1600" u="none" strike="noStrike" dirty="0">
                          <a:effectLst/>
                          <a:latin typeface="Arial Black" panose="020B0A04020102020204" pitchFamily="34" charset="0"/>
                        </a:rPr>
                        <a:t>Compras </a:t>
                      </a:r>
                      <a:r>
                        <a:rPr lang="es-MX" sz="1600" u="none" strike="noStrike" dirty="0" smtClean="0">
                          <a:effectLst/>
                          <a:latin typeface="Arial Black" panose="020B0A04020102020204" pitchFamily="34" charset="0"/>
                        </a:rPr>
                        <a:t>que </a:t>
                      </a:r>
                      <a:r>
                        <a:rPr lang="es-MX" sz="1600" u="none" strike="noStrike" dirty="0">
                          <a:effectLst/>
                          <a:latin typeface="Arial Black" panose="020B0A04020102020204" pitchFamily="34" charset="0"/>
                        </a:rPr>
                        <a:t>realizaron </a:t>
                      </a:r>
                      <a:r>
                        <a:rPr lang="es-MX" sz="1600" u="none" strike="noStrike" dirty="0" smtClean="0">
                          <a:effectLst/>
                          <a:latin typeface="Arial Black" panose="020B0A04020102020204" pitchFamily="34" charset="0"/>
                        </a:rPr>
                        <a:t>de </a:t>
                      </a:r>
                      <a:r>
                        <a:rPr lang="es-MX" sz="1600" u="none" strike="noStrike" dirty="0">
                          <a:effectLst/>
                          <a:latin typeface="Arial Black" panose="020B0A04020102020204" pitchFamily="34" charset="0"/>
                        </a:rPr>
                        <a:t>acuerdo al tipo de artículo.</a:t>
                      </a:r>
                      <a:endParaRPr lang="es-MX" sz="1600" b="1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5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85576361"/>
              </p:ext>
            </p:extLst>
          </p:nvPr>
        </p:nvGraphicFramePr>
        <p:xfrm>
          <a:off x="251520" y="1871662"/>
          <a:ext cx="8352927" cy="4242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1586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5" grpId="0">
        <p:bldSub>
          <a:bldChart bld="category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6488668"/>
            <a:ext cx="50138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 smtClean="0">
                <a:latin typeface="Arial Black" panose="020B0A04020102020204" pitchFamily="34" charset="0"/>
              </a:rPr>
              <a:t>Fuente: Cuadros FIL Encuesta Agosto 2013. C9.3 – C10.2.</a:t>
            </a:r>
            <a:endParaRPr lang="es-MX" sz="1200" dirty="0">
              <a:latin typeface="Arial Black" panose="020B0A040201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740352" y="6114146"/>
            <a:ext cx="1008112" cy="360040"/>
          </a:xfrm>
          <a:prstGeom prst="rect">
            <a:avLst/>
          </a:prstGeom>
          <a:solidFill>
            <a:schemeClr val="accent5"/>
          </a:solidFill>
          <a:ln w="9525" cmpd="sng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R" sz="1600" b="1" dirty="0" smtClean="0">
                <a:solidFill>
                  <a:schemeClr val="tx1"/>
                </a:solidFill>
              </a:rPr>
              <a:t>n=533</a:t>
            </a:r>
            <a:endParaRPr lang="es-CR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23333588"/>
              </p:ext>
            </p:extLst>
          </p:nvPr>
        </p:nvGraphicFramePr>
        <p:xfrm>
          <a:off x="1259632" y="1052736"/>
          <a:ext cx="6696744" cy="4972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96744"/>
              </a:tblGrid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Arial Black" panose="020B0A04020102020204" pitchFamily="34" charset="0"/>
                        </a:rPr>
                        <a:t>Gráfico </a:t>
                      </a:r>
                      <a:r>
                        <a:rPr lang="es-MX" sz="1600" u="none" strike="noStrike" dirty="0" smtClean="0">
                          <a:effectLst/>
                          <a:latin typeface="Arial Black" panose="020B0A04020102020204" pitchFamily="34" charset="0"/>
                        </a:rPr>
                        <a:t>11. Gasto </a:t>
                      </a:r>
                      <a:r>
                        <a:rPr lang="es-MX" sz="1600" u="none" strike="noStrike" dirty="0">
                          <a:effectLst/>
                          <a:latin typeface="Arial Black" panose="020B0A04020102020204" pitchFamily="34" charset="0"/>
                        </a:rPr>
                        <a:t>promedio de los artículos que compraron </a:t>
                      </a:r>
                      <a:r>
                        <a:rPr lang="es-MX" sz="1600" u="none" strike="noStrike" dirty="0" smtClean="0">
                          <a:effectLst/>
                          <a:latin typeface="Arial Black" panose="020B0A04020102020204" pitchFamily="34" charset="0"/>
                        </a:rPr>
                        <a:t>de </a:t>
                      </a:r>
                      <a:r>
                        <a:rPr lang="es-MX" sz="1600" u="none" strike="noStrike" dirty="0">
                          <a:effectLst/>
                          <a:latin typeface="Arial Black" panose="020B0A04020102020204" pitchFamily="34" charset="0"/>
                        </a:rPr>
                        <a:t>acuerdo al tipo de artículo.</a:t>
                      </a:r>
                      <a:endParaRPr lang="es-MX" sz="1600" b="1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5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49902112"/>
              </p:ext>
            </p:extLst>
          </p:nvPr>
        </p:nvGraphicFramePr>
        <p:xfrm>
          <a:off x="179512" y="1771650"/>
          <a:ext cx="8712968" cy="4522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94746274"/>
              </p:ext>
            </p:extLst>
          </p:nvPr>
        </p:nvGraphicFramePr>
        <p:xfrm>
          <a:off x="4139952" y="3573016"/>
          <a:ext cx="4536504" cy="1080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36504"/>
              </a:tblGrid>
              <a:tr h="108012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Gasto</a:t>
                      </a:r>
                      <a:r>
                        <a:rPr lang="es-MX" sz="1400" b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total familiar de los</a:t>
                      </a:r>
                      <a:r>
                        <a:rPr lang="es-MX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artículos que compraron: </a:t>
                      </a:r>
                      <a:r>
                        <a:rPr lang="es-CR" sz="1400" dirty="0" smtClean="0"/>
                        <a:t>₡20,048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400" dirty="0" smtClean="0"/>
                        <a:t>Gasto total individual de los artículos que compraron: ₡8.353,33</a:t>
                      </a:r>
                      <a:endParaRPr lang="es-MX" sz="1400" b="1" i="1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586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5" grpId="0">
        <p:bldSub>
          <a:bldChart bld="category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6488668"/>
            <a:ext cx="50907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 smtClean="0">
                <a:latin typeface="Arial Black" panose="020B0A04020102020204" pitchFamily="34" charset="0"/>
              </a:rPr>
              <a:t>Fuente: Cuadros FIL Encuesta Agosto 2013. C11.1 a C11.9</a:t>
            </a:r>
            <a:endParaRPr lang="es-MX" sz="1200" dirty="0">
              <a:latin typeface="Arial Black" panose="020B0A040201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740352" y="6114146"/>
            <a:ext cx="1008112" cy="360040"/>
          </a:xfrm>
          <a:prstGeom prst="rect">
            <a:avLst/>
          </a:prstGeom>
          <a:solidFill>
            <a:schemeClr val="accent5"/>
          </a:solidFill>
          <a:ln w="9525" cmpd="sng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R" sz="1600" b="1" dirty="0">
                <a:solidFill>
                  <a:schemeClr val="tx1"/>
                </a:solidFill>
              </a:rPr>
              <a:t>n=649</a:t>
            </a: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40922573"/>
              </p:ext>
            </p:extLst>
          </p:nvPr>
        </p:nvGraphicFramePr>
        <p:xfrm>
          <a:off x="899592" y="1124744"/>
          <a:ext cx="7128792" cy="3238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28792"/>
              </a:tblGrid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 smtClean="0">
                          <a:effectLst/>
                          <a:latin typeface="Arial Black" panose="020B0A04020102020204" pitchFamily="34" charset="0"/>
                        </a:rPr>
                        <a:t>Cuadro</a:t>
                      </a:r>
                      <a:r>
                        <a:rPr lang="es-MX" sz="1600" u="none" strike="noStrike" baseline="0" dirty="0" smtClean="0">
                          <a:effectLst/>
                          <a:latin typeface="Arial Black" panose="020B0A04020102020204" pitchFamily="34" charset="0"/>
                        </a:rPr>
                        <a:t> B</a:t>
                      </a:r>
                      <a:r>
                        <a:rPr lang="es-MX" sz="1600" u="none" strike="noStrike" dirty="0" smtClean="0">
                          <a:effectLst/>
                          <a:latin typeface="Arial Black" panose="020B0A04020102020204" pitchFamily="34" charset="0"/>
                        </a:rPr>
                        <a:t>. </a:t>
                      </a:r>
                      <a:r>
                        <a:rPr lang="es-MX" sz="1600" u="none" strike="noStrike" dirty="0">
                          <a:effectLst/>
                          <a:latin typeface="Arial Black" panose="020B0A04020102020204" pitchFamily="34" charset="0"/>
                        </a:rPr>
                        <a:t>Calificación de </a:t>
                      </a:r>
                      <a:r>
                        <a:rPr lang="es-MX" sz="1600" u="none" strike="noStrike" dirty="0" smtClean="0">
                          <a:effectLst/>
                          <a:latin typeface="Arial Black" panose="020B0A04020102020204" pitchFamily="34" charset="0"/>
                        </a:rPr>
                        <a:t>los aspectos de la Feria del Libro.</a:t>
                      </a:r>
                      <a:endParaRPr lang="es-MX" sz="1600" b="1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96774933"/>
              </p:ext>
            </p:extLst>
          </p:nvPr>
        </p:nvGraphicFramePr>
        <p:xfrm>
          <a:off x="107504" y="1772818"/>
          <a:ext cx="8784976" cy="4022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4464496"/>
              </a:tblGrid>
              <a:tr h="504054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ASPECTOS</a:t>
                      </a:r>
                      <a:endParaRPr lang="es-C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CALIFICACIÓN DE </a:t>
                      </a:r>
                      <a:r>
                        <a:rPr lang="es-MX" baseline="0" dirty="0" smtClean="0"/>
                        <a:t> BUENO A MUY BUENO</a:t>
                      </a:r>
                      <a:endParaRPr lang="es-C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98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Seguridad</a:t>
                      </a:r>
                      <a:endParaRPr lang="es-C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80% </a:t>
                      </a:r>
                      <a:endParaRPr lang="es-C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98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Aseo y manejo de la basura</a:t>
                      </a:r>
                      <a:endParaRPr lang="es-C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89% </a:t>
                      </a:r>
                      <a:endParaRPr lang="es-C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98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Puestos de alimentación</a:t>
                      </a:r>
                      <a:endParaRPr lang="es-C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60%</a:t>
                      </a:r>
                      <a:endParaRPr lang="es-C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98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Escenarios de las presentaciones</a:t>
                      </a:r>
                      <a:endParaRPr lang="es-C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75% </a:t>
                      </a:r>
                      <a:endParaRPr lang="es-C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98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Organización y logística de los Stand</a:t>
                      </a:r>
                      <a:endParaRPr lang="es-C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89% </a:t>
                      </a:r>
                      <a:endParaRPr lang="es-C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98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Calidad de expositores invitados</a:t>
                      </a:r>
                      <a:endParaRPr lang="es-C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65% </a:t>
                      </a:r>
                      <a:endParaRPr lang="es-C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98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Variedad en la oferta literaria</a:t>
                      </a:r>
                      <a:endParaRPr lang="es-C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84% </a:t>
                      </a:r>
                      <a:endParaRPr lang="es-C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98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Variedad de espectáculos</a:t>
                      </a:r>
                      <a:r>
                        <a:rPr lang="es-MX" baseline="0" dirty="0" smtClean="0"/>
                        <a:t> y actividades ofrecidas</a:t>
                      </a:r>
                      <a:endParaRPr lang="es-C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67%</a:t>
                      </a:r>
                      <a:endParaRPr lang="es-C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98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General</a:t>
                      </a:r>
                      <a:r>
                        <a:rPr lang="es-MX" baseline="0" dirty="0" smtClean="0"/>
                        <a:t> a la Feria</a:t>
                      </a:r>
                      <a:endParaRPr lang="es-C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96%</a:t>
                      </a:r>
                      <a:endParaRPr lang="es-C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6 Elipse"/>
          <p:cNvSpPr/>
          <p:nvPr/>
        </p:nvSpPr>
        <p:spPr>
          <a:xfrm>
            <a:off x="6300192" y="5373216"/>
            <a:ext cx="648072" cy="36004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sp>
        <p:nvSpPr>
          <p:cNvPr id="9" name="8 Elipse"/>
          <p:cNvSpPr/>
          <p:nvPr/>
        </p:nvSpPr>
        <p:spPr>
          <a:xfrm>
            <a:off x="6306373" y="2636912"/>
            <a:ext cx="648072" cy="36004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sp>
        <p:nvSpPr>
          <p:cNvPr id="10" name="9 Elipse"/>
          <p:cNvSpPr/>
          <p:nvPr/>
        </p:nvSpPr>
        <p:spPr>
          <a:xfrm>
            <a:off x="6306373" y="3861048"/>
            <a:ext cx="648072" cy="36004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sp>
        <p:nvSpPr>
          <p:cNvPr id="12" name="11 Elipse"/>
          <p:cNvSpPr/>
          <p:nvPr/>
        </p:nvSpPr>
        <p:spPr>
          <a:xfrm>
            <a:off x="6300192" y="3068960"/>
            <a:ext cx="648072" cy="360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sp>
        <p:nvSpPr>
          <p:cNvPr id="13" name="12 Elipse"/>
          <p:cNvSpPr/>
          <p:nvPr/>
        </p:nvSpPr>
        <p:spPr>
          <a:xfrm>
            <a:off x="6300192" y="5013176"/>
            <a:ext cx="648072" cy="360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sp>
        <p:nvSpPr>
          <p:cNvPr id="14" name="13 Elipse"/>
          <p:cNvSpPr/>
          <p:nvPr/>
        </p:nvSpPr>
        <p:spPr>
          <a:xfrm>
            <a:off x="6300192" y="4221088"/>
            <a:ext cx="648072" cy="360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xmlns="" val="31586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6488668"/>
            <a:ext cx="50138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 smtClean="0">
                <a:latin typeface="Arial Black" panose="020B0A04020102020204" pitchFamily="34" charset="0"/>
              </a:rPr>
              <a:t>Fuente: Cuadros FIL Encuesta Agosto 2013. C12 – C12.1.</a:t>
            </a:r>
            <a:endParaRPr lang="es-MX" sz="1200" dirty="0">
              <a:latin typeface="Arial Black" panose="020B0A040201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740352" y="6114146"/>
            <a:ext cx="1008112" cy="360040"/>
          </a:xfrm>
          <a:prstGeom prst="rect">
            <a:avLst/>
          </a:prstGeom>
          <a:solidFill>
            <a:schemeClr val="accent5"/>
          </a:solidFill>
          <a:ln w="9525" cmpd="sng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R" sz="1600" b="1" dirty="0">
                <a:solidFill>
                  <a:schemeClr val="tx1"/>
                </a:solidFill>
              </a:rPr>
              <a:t>n=649</a:t>
            </a: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0632989"/>
              </p:ext>
            </p:extLst>
          </p:nvPr>
        </p:nvGraphicFramePr>
        <p:xfrm>
          <a:off x="1835696" y="1268760"/>
          <a:ext cx="5600700" cy="4972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00700"/>
              </a:tblGrid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Arial Black" panose="020B0A04020102020204" pitchFamily="34" charset="0"/>
                        </a:rPr>
                        <a:t>Gráfico 12. </a:t>
                      </a:r>
                      <a:r>
                        <a:rPr lang="es-MX" sz="1600" u="none" strike="noStrike" dirty="0" smtClean="0">
                          <a:effectLst/>
                          <a:latin typeface="Arial Black" panose="020B0A04020102020204" pitchFamily="34" charset="0"/>
                        </a:rPr>
                        <a:t>¿Ya había asistido a otras ediciones de la Feria del Libro?</a:t>
                      </a:r>
                      <a:endParaRPr lang="es-MX" sz="1600" b="1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21561810"/>
              </p:ext>
            </p:extLst>
          </p:nvPr>
        </p:nvGraphicFramePr>
        <p:xfrm>
          <a:off x="107504" y="1952625"/>
          <a:ext cx="7632848" cy="4161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00237596"/>
              </p:ext>
            </p:extLst>
          </p:nvPr>
        </p:nvGraphicFramePr>
        <p:xfrm>
          <a:off x="5580112" y="2492896"/>
          <a:ext cx="3456384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56384"/>
              </a:tblGrid>
              <a:tr h="64807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Promedio </a:t>
                      </a:r>
                      <a:r>
                        <a:rPr lang="es-MX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de asistencia a la Feria: 3.9 veces</a:t>
                      </a:r>
                      <a:endParaRPr lang="es-MX" sz="1400" b="1" i="1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586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6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6488668"/>
            <a:ext cx="43036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 smtClean="0">
                <a:latin typeface="Arial Black" panose="020B0A04020102020204" pitchFamily="34" charset="0"/>
              </a:rPr>
              <a:t>Fuente: Cuadros FIL Encuesta Agosto 2013. C14.</a:t>
            </a:r>
            <a:endParaRPr lang="es-MX" sz="1200" dirty="0">
              <a:latin typeface="Arial Black" panose="020B0A040201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740352" y="6114146"/>
            <a:ext cx="1008112" cy="360040"/>
          </a:xfrm>
          <a:prstGeom prst="rect">
            <a:avLst/>
          </a:prstGeom>
          <a:solidFill>
            <a:schemeClr val="accent5"/>
          </a:solidFill>
          <a:ln w="9525" cmpd="sng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R" sz="1600" b="1" dirty="0">
                <a:solidFill>
                  <a:schemeClr val="tx1"/>
                </a:solidFill>
              </a:rPr>
              <a:t>n=649</a:t>
            </a: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42990955"/>
              </p:ext>
            </p:extLst>
          </p:nvPr>
        </p:nvGraphicFramePr>
        <p:xfrm>
          <a:off x="971600" y="1196752"/>
          <a:ext cx="7128792" cy="4903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28792"/>
              </a:tblGrid>
              <a:tr h="49034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Arial Black" panose="020B0A04020102020204" pitchFamily="34" charset="0"/>
                        </a:rPr>
                        <a:t>Gráfico </a:t>
                      </a:r>
                      <a:r>
                        <a:rPr lang="es-MX" sz="1600" u="none" strike="noStrike" dirty="0" smtClean="0">
                          <a:effectLst/>
                          <a:latin typeface="Arial Black" panose="020B0A04020102020204" pitchFamily="34" charset="0"/>
                        </a:rPr>
                        <a:t>14. ¿Visitarían </a:t>
                      </a:r>
                      <a:r>
                        <a:rPr lang="es-MX" sz="1600" u="none" strike="noStrike" dirty="0">
                          <a:effectLst/>
                          <a:latin typeface="Arial Black" panose="020B0A04020102020204" pitchFamily="34" charset="0"/>
                        </a:rPr>
                        <a:t>la próxima edición de la </a:t>
                      </a:r>
                      <a:r>
                        <a:rPr lang="es-MX" sz="1600" u="none" strike="noStrike" dirty="0" smtClean="0">
                          <a:effectLst/>
                          <a:latin typeface="Arial Black" panose="020B0A04020102020204" pitchFamily="34" charset="0"/>
                        </a:rPr>
                        <a:t>Feria</a:t>
                      </a:r>
                      <a:r>
                        <a:rPr lang="es-MX" sz="1600" u="none" strike="noStrike" baseline="0" dirty="0" smtClean="0">
                          <a:effectLst/>
                          <a:latin typeface="Arial Black" panose="020B0A04020102020204" pitchFamily="34" charset="0"/>
                        </a:rPr>
                        <a:t> del Libro?</a:t>
                      </a:r>
                      <a:endParaRPr lang="es-MX" sz="1600" b="1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47406215"/>
              </p:ext>
            </p:extLst>
          </p:nvPr>
        </p:nvGraphicFramePr>
        <p:xfrm>
          <a:off x="467544" y="1952625"/>
          <a:ext cx="8064896" cy="3996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1586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6" grpId="0">
        <p:bldSub>
          <a:bldChart bld="category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6488668"/>
            <a:ext cx="49368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 smtClean="0">
                <a:latin typeface="Arial Black" panose="020B0A04020102020204" pitchFamily="34" charset="0"/>
              </a:rPr>
              <a:t>Fuente: Cuadros FIL Encuesta Agosto 2013. C15 a C22</a:t>
            </a:r>
            <a:endParaRPr lang="es-MX" sz="1200" dirty="0">
              <a:latin typeface="Arial Black" panose="020B0A040201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740352" y="6114146"/>
            <a:ext cx="1008112" cy="360040"/>
          </a:xfrm>
          <a:prstGeom prst="rect">
            <a:avLst/>
          </a:prstGeom>
          <a:solidFill>
            <a:schemeClr val="accent5"/>
          </a:solidFill>
          <a:ln w="9525" cmpd="sng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R" sz="1600" b="1" dirty="0">
                <a:solidFill>
                  <a:schemeClr val="tx1"/>
                </a:solidFill>
              </a:rPr>
              <a:t>n=649</a:t>
            </a: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22115651"/>
              </p:ext>
            </p:extLst>
          </p:nvPr>
        </p:nvGraphicFramePr>
        <p:xfrm>
          <a:off x="1547664" y="1160934"/>
          <a:ext cx="6408712" cy="3238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08712"/>
              </a:tblGrid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 smtClean="0">
                          <a:effectLst/>
                          <a:latin typeface="Arial Black" panose="020B0A04020102020204" pitchFamily="34" charset="0"/>
                        </a:rPr>
                        <a:t>Cuadro</a:t>
                      </a:r>
                      <a:r>
                        <a:rPr lang="es-MX" sz="1600" u="none" strike="noStrike" baseline="0" dirty="0" smtClean="0">
                          <a:effectLst/>
                          <a:latin typeface="Arial Black" panose="020B0A04020102020204" pitchFamily="34" charset="0"/>
                        </a:rPr>
                        <a:t> C</a:t>
                      </a:r>
                      <a:r>
                        <a:rPr lang="es-MX" sz="1600" u="none" strike="noStrike" dirty="0" smtClean="0">
                          <a:effectLst/>
                          <a:latin typeface="Arial Black" panose="020B0A04020102020204" pitchFamily="34" charset="0"/>
                        </a:rPr>
                        <a:t>. Perfil de los(as) visitantes a la Feria del Libro.</a:t>
                      </a:r>
                      <a:endParaRPr lang="es-MX" sz="1600" b="1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48953011"/>
              </p:ext>
            </p:extLst>
          </p:nvPr>
        </p:nvGraphicFramePr>
        <p:xfrm>
          <a:off x="395536" y="1988840"/>
          <a:ext cx="8352928" cy="4032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8522"/>
                <a:gridCol w="3654406"/>
              </a:tblGrid>
              <a:tr h="414604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ASPECTOS</a:t>
                      </a:r>
                      <a:endParaRPr lang="es-C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PERFIL</a:t>
                      </a:r>
                      <a:endParaRPr lang="es-C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604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Sexo</a:t>
                      </a:r>
                      <a:r>
                        <a:rPr lang="es-MX" baseline="0" dirty="0" smtClean="0"/>
                        <a:t> modal</a:t>
                      </a:r>
                      <a:endParaRPr lang="es-C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Mujer</a:t>
                      </a:r>
                      <a:endParaRPr lang="es-C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604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Edad promedio</a:t>
                      </a:r>
                      <a:endParaRPr lang="es-C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37 años</a:t>
                      </a:r>
                      <a:endParaRPr lang="es-C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604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Cantón de residencia modal</a:t>
                      </a:r>
                      <a:endParaRPr lang="es-C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San José</a:t>
                      </a:r>
                      <a:endParaRPr lang="es-C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604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Ingreso total familiar modal</a:t>
                      </a:r>
                      <a:endParaRPr lang="es-C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Les alcanza bien,</a:t>
                      </a:r>
                      <a:r>
                        <a:rPr lang="es-MX" baseline="0" dirty="0" smtClean="0"/>
                        <a:t> pueden ahorrar</a:t>
                      </a:r>
                      <a:endParaRPr lang="es-C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604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Condición de actividad modal</a:t>
                      </a:r>
                      <a:endParaRPr lang="es-C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Asalariado</a:t>
                      </a:r>
                      <a:endParaRPr lang="es-C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604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Ocupación principal modal</a:t>
                      </a:r>
                      <a:endParaRPr lang="es-C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Nivel profesional, Científico</a:t>
                      </a:r>
                      <a:r>
                        <a:rPr lang="es-MX" baseline="0" dirty="0" smtClean="0"/>
                        <a:t> e Intelectual</a:t>
                      </a:r>
                      <a:endParaRPr lang="es-C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5618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Rama de actividad modal</a:t>
                      </a:r>
                      <a:endParaRPr lang="es-C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Actividades inmobiliarias,</a:t>
                      </a:r>
                      <a:r>
                        <a:rPr lang="es-MX" baseline="0" dirty="0" smtClean="0"/>
                        <a:t> empresariales y de alquiler</a:t>
                      </a:r>
                      <a:endParaRPr lang="es-C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604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Nivel de estudios modal</a:t>
                      </a:r>
                      <a:endParaRPr lang="es-C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Universitaria completa</a:t>
                      </a:r>
                      <a:endParaRPr lang="es-C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3555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395536" y="1484784"/>
            <a:ext cx="8496944" cy="1470025"/>
          </a:xfrm>
          <a:solidFill>
            <a:schemeClr val="accent5"/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es-MX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4. ESTUDIO ECONÓMICO</a:t>
            </a:r>
            <a:endParaRPr lang="es-CR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26" name="Picture 2" descr="C:\Users\Olga\Documents\AIMEC 2013\ESTUDIOS APROBADOS 2013\FERIA DEL LIBRO 2013\FOTOS\8d12d9b5b7cc1a7d9fc1bbd6ef6430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40359"/>
            <a:ext cx="2558892" cy="342900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4579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763688" y="140826"/>
            <a:ext cx="5832648" cy="839902"/>
          </a:xfrm>
        </p:spPr>
        <p:txBody>
          <a:bodyPr>
            <a:normAutofit fontScale="92500"/>
          </a:bodyPr>
          <a:lstStyle/>
          <a:p>
            <a:r>
              <a:rPr lang="es-MX" sz="3600" u="sng" dirty="0" smtClean="0">
                <a:solidFill>
                  <a:srgbClr val="92D050"/>
                </a:solidFill>
                <a:latin typeface="Arial Black" pitchFamily="34" charset="0"/>
              </a:rPr>
              <a:t>1. OBJETIVO GENERAL</a:t>
            </a:r>
            <a:endParaRPr lang="es-CR" sz="3600" u="sng" dirty="0">
              <a:solidFill>
                <a:srgbClr val="92D050"/>
              </a:solidFill>
              <a:latin typeface="Arial Black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34821" y="2264220"/>
            <a:ext cx="8424936" cy="3541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Realizar la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medición de los eventos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 Feria Internacional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Libro, que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contemple </a:t>
            </a:r>
            <a:r>
              <a:rPr lang="es-ES" sz="2400" dirty="0"/>
              <a:t>número de asistentes</a:t>
            </a:r>
            <a:r>
              <a:rPr lang="es-ES" sz="2400" dirty="0" smtClean="0"/>
              <a:t>,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visitaciones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, caracterización del público asistente y exploración de las ganancias de las personas que expongan y realicen ventas dentro de ambos eventos, así como la recopilación y clasificación de la información económica necesaria </a:t>
            </a:r>
            <a:endParaRPr 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aportar indicadores monetarios y no monetarios </a:t>
            </a:r>
            <a:endParaRPr 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la Cuenta Satélite de Cultura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C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30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1196752"/>
            <a:ext cx="896448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2763" indent="-457200" algn="just">
              <a:spcBef>
                <a:spcPct val="20000"/>
              </a:spcBef>
              <a:buClr>
                <a:srgbClr val="002060"/>
              </a:buClr>
              <a:buSzPct val="100000"/>
              <a:buFont typeface="Wingdings" pitchFamily="2" charset="2"/>
              <a:buChar char="Ø"/>
              <a:defRPr/>
            </a:pPr>
            <a:r>
              <a:rPr lang="es-ES_tradnl" sz="1600" b="1" u="sng" dirty="0">
                <a:solidFill>
                  <a:schemeClr val="tx2"/>
                </a:solidFill>
              </a:rPr>
              <a:t>POBLACIÓN:</a:t>
            </a:r>
          </a:p>
          <a:p>
            <a:pPr marL="855663" lvl="1" indent="-342900" algn="just">
              <a:spcBef>
                <a:spcPct val="20000"/>
              </a:spcBef>
              <a:buClr>
                <a:srgbClr val="002060"/>
              </a:buClr>
              <a:buSzPct val="100000"/>
              <a:buFont typeface="Wingdings" pitchFamily="2" charset="2"/>
              <a:buChar char="§"/>
              <a:defRPr/>
            </a:pPr>
            <a:r>
              <a:rPr lang="es-ES" sz="1600" dirty="0" smtClean="0"/>
              <a:t>Todos(as</a:t>
            </a:r>
            <a:r>
              <a:rPr lang="es-ES" sz="1600" dirty="0"/>
              <a:t>) los(as) expositores(as) / participantes de la FERIA INTERNACIONAL DEL LIBRO 2013, la cual se desarrollará los días del viernes 23 de agosto al domingo 1 de setiembre del 2013; </a:t>
            </a:r>
            <a:r>
              <a:rPr lang="es-ES" sz="1600" dirty="0" smtClean="0"/>
              <a:t>en</a:t>
            </a:r>
            <a:r>
              <a:rPr lang="es-MX" sz="1600" dirty="0" smtClean="0">
                <a:solidFill>
                  <a:srgbClr val="000000"/>
                </a:solidFill>
              </a:rPr>
              <a:t> La </a:t>
            </a:r>
            <a:r>
              <a:rPr lang="es-MX" sz="1600" dirty="0">
                <a:solidFill>
                  <a:srgbClr val="000000"/>
                </a:solidFill>
              </a:rPr>
              <a:t>Antigua Aduana: La Nave – Explanada – Casa del </a:t>
            </a:r>
            <a:r>
              <a:rPr lang="es-MX" sz="1600" dirty="0" smtClean="0">
                <a:solidFill>
                  <a:srgbClr val="000000"/>
                </a:solidFill>
              </a:rPr>
              <a:t>Cuño.</a:t>
            </a:r>
          </a:p>
          <a:p>
            <a:pPr marL="855663" lvl="1" indent="-342900" algn="just">
              <a:spcBef>
                <a:spcPct val="20000"/>
              </a:spcBef>
              <a:buClr>
                <a:srgbClr val="002060"/>
              </a:buClr>
              <a:buSzPct val="100000"/>
              <a:buFont typeface="Wingdings" pitchFamily="2" charset="2"/>
              <a:buChar char="§"/>
              <a:defRPr/>
            </a:pPr>
            <a:endParaRPr lang="es-ES_tradnl" sz="800" b="1" dirty="0">
              <a:solidFill>
                <a:srgbClr val="000000"/>
              </a:solidFill>
            </a:endParaRPr>
          </a:p>
          <a:p>
            <a:pPr marL="512763" indent="-457200" algn="just">
              <a:spcBef>
                <a:spcPct val="20000"/>
              </a:spcBef>
              <a:buClr>
                <a:srgbClr val="002060"/>
              </a:buClr>
              <a:buSzPct val="100000"/>
              <a:buFont typeface="Wingdings" pitchFamily="2" charset="2"/>
              <a:buChar char="Ø"/>
              <a:defRPr/>
            </a:pPr>
            <a:r>
              <a:rPr lang="es-ES_tradnl" sz="1600" b="1" u="sng" dirty="0" smtClean="0">
                <a:solidFill>
                  <a:schemeClr val="tx2"/>
                </a:solidFill>
              </a:rPr>
              <a:t>MÉTODO DE RECOLECCIÓN:</a:t>
            </a:r>
            <a:endParaRPr lang="es-ES_tradnl" sz="1600" b="1" u="sng" dirty="0">
              <a:solidFill>
                <a:schemeClr val="tx2"/>
              </a:solidFill>
            </a:endParaRPr>
          </a:p>
          <a:p>
            <a:pPr marL="817563" indent="-285750" algn="just" defTabSz="-390525">
              <a:spcBef>
                <a:spcPct val="20000"/>
              </a:spcBef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  <a:tabLst>
                <a:tab pos="803275" algn="l"/>
              </a:tabLst>
              <a:defRPr/>
            </a:pPr>
            <a:r>
              <a:rPr lang="es-ES_tradnl" sz="1600" dirty="0" smtClean="0">
                <a:solidFill>
                  <a:srgbClr val="000000"/>
                </a:solidFill>
              </a:rPr>
              <a:t>Encuesta personal </a:t>
            </a:r>
            <a:r>
              <a:rPr lang="es-ES" sz="1600" dirty="0"/>
              <a:t>en los diferentes </a:t>
            </a:r>
            <a:r>
              <a:rPr lang="es-ES" sz="1600" dirty="0" smtClean="0"/>
              <a:t>stand al inicio y final de la Feria.</a:t>
            </a:r>
          </a:p>
          <a:p>
            <a:pPr marL="800100" lvl="1" indent="-268288" algn="just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s-ES" sz="1600" dirty="0" smtClean="0"/>
              <a:t>Entrevista </a:t>
            </a:r>
            <a:r>
              <a:rPr lang="es-ES" sz="1600" dirty="0"/>
              <a:t>de profundidad a las personas organizadoras de la </a:t>
            </a:r>
            <a:r>
              <a:rPr lang="es-ES" sz="1600" dirty="0" smtClean="0"/>
              <a:t>Feria: Sr. </a:t>
            </a:r>
            <a:r>
              <a:rPr lang="es-ES" sz="1600" dirty="0"/>
              <a:t>Luis Bernal Montes de Oca Figueroa y Vilma La Touche Arguello, presidente y encargada de </a:t>
            </a:r>
            <a:r>
              <a:rPr lang="es-ES" sz="1600" dirty="0" smtClean="0"/>
              <a:t>Proyectos</a:t>
            </a:r>
            <a:r>
              <a:rPr lang="es-ES" sz="1600" dirty="0"/>
              <a:t>, respectivamente, de la Cámara Costarricense del </a:t>
            </a:r>
            <a:r>
              <a:rPr lang="es-ES" sz="1600" dirty="0" smtClean="0"/>
              <a:t>Libro; así como a la Sra. </a:t>
            </a:r>
            <a:r>
              <a:rPr lang="es-ES" sz="1600" dirty="0"/>
              <a:t>Karina Salguero, directora creativa de la </a:t>
            </a:r>
            <a:r>
              <a:rPr lang="es-ES" sz="1600" dirty="0" smtClean="0"/>
              <a:t>Feria</a:t>
            </a:r>
            <a:r>
              <a:rPr lang="es-ES" sz="1600" dirty="0"/>
              <a:t>, </a:t>
            </a:r>
            <a:r>
              <a:rPr lang="es-ES" sz="1600" dirty="0" smtClean="0"/>
              <a:t>el Sr. José </a:t>
            </a:r>
            <a:r>
              <a:rPr lang="es-ES" sz="1600" dirty="0"/>
              <a:t>Montero, asesor Viceministro de Cultura y </a:t>
            </a:r>
            <a:r>
              <a:rPr lang="es-ES" sz="1600" dirty="0" smtClean="0"/>
              <a:t>la Sra. Lorena Ávila </a:t>
            </a:r>
            <a:r>
              <a:rPr lang="es-ES" sz="1600" dirty="0"/>
              <a:t>Tacsan, encargada de </a:t>
            </a:r>
            <a:r>
              <a:rPr lang="es-ES" sz="1600" dirty="0" smtClean="0"/>
              <a:t>Mercadeo </a:t>
            </a:r>
            <a:r>
              <a:rPr lang="es-ES" sz="1600" dirty="0"/>
              <a:t>y </a:t>
            </a:r>
            <a:r>
              <a:rPr lang="es-ES" sz="1600" dirty="0" smtClean="0"/>
              <a:t>Patrocinios</a:t>
            </a:r>
            <a:r>
              <a:rPr lang="es-ES" sz="1600" dirty="0"/>
              <a:t>, </a:t>
            </a:r>
            <a:r>
              <a:rPr lang="es-ES" sz="1600" dirty="0" smtClean="0"/>
              <a:t>por </a:t>
            </a:r>
            <a:r>
              <a:rPr lang="es-ES" sz="1600" dirty="0"/>
              <a:t>parte del Ministerio de Cultura y </a:t>
            </a:r>
            <a:r>
              <a:rPr lang="es-ES" sz="1600" dirty="0" smtClean="0"/>
              <a:t>Juventud.</a:t>
            </a:r>
            <a:endParaRPr lang="es-CR" sz="1600" dirty="0"/>
          </a:p>
          <a:p>
            <a:pPr marL="55563" algn="just">
              <a:spcBef>
                <a:spcPct val="20000"/>
              </a:spcBef>
              <a:buClr>
                <a:srgbClr val="002060"/>
              </a:buClr>
              <a:buSzPct val="100000"/>
              <a:defRPr/>
            </a:pPr>
            <a:endParaRPr lang="es-ES_tradnl" sz="800" dirty="0">
              <a:solidFill>
                <a:srgbClr val="000000"/>
              </a:solidFill>
            </a:endParaRPr>
          </a:p>
          <a:p>
            <a:pPr marL="512763" indent="-457200" algn="just">
              <a:spcBef>
                <a:spcPct val="20000"/>
              </a:spcBef>
              <a:buClr>
                <a:srgbClr val="002060"/>
              </a:buClr>
              <a:buSzPct val="100000"/>
              <a:buFont typeface="Wingdings" pitchFamily="2" charset="2"/>
              <a:buChar char="Ø"/>
              <a:defRPr/>
            </a:pPr>
            <a:r>
              <a:rPr lang="es-ES_tradnl" sz="1600" b="1" u="sng" dirty="0" smtClean="0">
                <a:solidFill>
                  <a:schemeClr val="tx2"/>
                </a:solidFill>
              </a:rPr>
              <a:t>CUESTIONARIO:</a:t>
            </a:r>
            <a:endParaRPr lang="es-ES_tradnl" sz="1600" b="1" u="sng" dirty="0">
              <a:solidFill>
                <a:schemeClr val="tx2"/>
              </a:solidFill>
            </a:endParaRPr>
          </a:p>
          <a:p>
            <a:pPr marL="817563" indent="-285750" algn="just" defTabSz="-390525">
              <a:spcBef>
                <a:spcPct val="20000"/>
              </a:spcBef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  <a:tabLst>
                <a:tab pos="803275" algn="l"/>
              </a:tabLst>
              <a:defRPr/>
            </a:pPr>
            <a:r>
              <a:rPr lang="es-ES" sz="1600" dirty="0" smtClean="0"/>
              <a:t>Con </a:t>
            </a:r>
            <a:r>
              <a:rPr lang="es-ES" sz="1600" dirty="0"/>
              <a:t>preguntas </a:t>
            </a:r>
            <a:r>
              <a:rPr lang="es-ES" sz="1600" dirty="0" smtClean="0"/>
              <a:t>abiertas; el cual elaborado </a:t>
            </a:r>
            <a:r>
              <a:rPr lang="es-ES" sz="1600" dirty="0"/>
              <a:t>por personeros del Ministerio de Cultura y Juventud.</a:t>
            </a:r>
            <a:endParaRPr lang="es-CR" sz="1600" dirty="0"/>
          </a:p>
          <a:p>
            <a:pPr marL="817563" indent="-285750" algn="just" defTabSz="-390525">
              <a:spcBef>
                <a:spcPct val="20000"/>
              </a:spcBef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  <a:tabLst>
                <a:tab pos="803275" algn="l"/>
              </a:tabLst>
              <a:defRPr/>
            </a:pPr>
            <a:endParaRPr lang="es-ES_tradnl" sz="800" dirty="0">
              <a:solidFill>
                <a:srgbClr val="000000"/>
              </a:solidFill>
            </a:endParaRPr>
          </a:p>
          <a:p>
            <a:pPr marL="512763" indent="-457200" algn="just">
              <a:spcBef>
                <a:spcPct val="20000"/>
              </a:spcBef>
              <a:buClr>
                <a:srgbClr val="002060"/>
              </a:buClr>
              <a:buSzPct val="100000"/>
              <a:buFont typeface="Wingdings" pitchFamily="2" charset="2"/>
              <a:buChar char="Ø"/>
              <a:defRPr/>
            </a:pPr>
            <a:r>
              <a:rPr lang="es-ES_tradnl" sz="1600" b="1" u="sng" dirty="0" smtClean="0">
                <a:solidFill>
                  <a:schemeClr val="tx2"/>
                </a:solidFill>
              </a:rPr>
              <a:t>CENSO:</a:t>
            </a:r>
            <a:endParaRPr lang="es-ES_tradnl" sz="1600" b="1" u="sng" dirty="0">
              <a:solidFill>
                <a:schemeClr val="tx2"/>
              </a:solidFill>
            </a:endParaRPr>
          </a:p>
          <a:p>
            <a:pPr marL="817563" indent="-285750" algn="just" defTabSz="-390525">
              <a:spcBef>
                <a:spcPct val="20000"/>
              </a:spcBef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  <a:tabLst>
                <a:tab pos="803275" algn="l"/>
              </a:tabLst>
              <a:defRPr/>
            </a:pPr>
            <a:r>
              <a:rPr lang="es-ES_tradnl" sz="1600" dirty="0" smtClean="0">
                <a:solidFill>
                  <a:srgbClr val="000000"/>
                </a:solidFill>
              </a:rPr>
              <a:t>65 participantes / expositores(as): 50 en La Nave </a:t>
            </a:r>
          </a:p>
          <a:p>
            <a:pPr marL="531813" algn="just" defTabSz="-390525">
              <a:spcBef>
                <a:spcPct val="20000"/>
              </a:spcBef>
              <a:buClr>
                <a:srgbClr val="002060"/>
              </a:buClr>
              <a:buSzPct val="100000"/>
              <a:tabLst>
                <a:tab pos="803275" algn="l"/>
              </a:tabLst>
              <a:defRPr/>
            </a:pPr>
            <a:r>
              <a:rPr lang="es-ES_tradnl" sz="1600" dirty="0" smtClean="0">
                <a:solidFill>
                  <a:srgbClr val="000000"/>
                </a:solidFill>
              </a:rPr>
              <a:t>											                                                      15 en la Casa del Cuño.</a:t>
            </a:r>
          </a:p>
        </p:txBody>
      </p:sp>
      <p:sp>
        <p:nvSpPr>
          <p:cNvPr id="7" name="4 Subtítulo"/>
          <p:cNvSpPr>
            <a:spLocks noGrp="1"/>
          </p:cNvSpPr>
          <p:nvPr>
            <p:ph type="subTitle" idx="1"/>
          </p:nvPr>
        </p:nvSpPr>
        <p:spPr>
          <a:xfrm>
            <a:off x="1763688" y="140826"/>
            <a:ext cx="5832648" cy="839902"/>
          </a:xfrm>
        </p:spPr>
        <p:txBody>
          <a:bodyPr>
            <a:normAutofit/>
          </a:bodyPr>
          <a:lstStyle/>
          <a:p>
            <a:r>
              <a:rPr lang="es-MX" sz="3600" u="sng" dirty="0" smtClean="0">
                <a:solidFill>
                  <a:srgbClr val="92D050"/>
                </a:solidFill>
                <a:latin typeface="Arial Black" pitchFamily="34" charset="0"/>
              </a:rPr>
              <a:t>4.1. METODOLOGÍA</a:t>
            </a:r>
            <a:endParaRPr lang="es-CR" sz="3600" u="sng" dirty="0">
              <a:solidFill>
                <a:srgbClr val="92D05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962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295400" y="3989040"/>
            <a:ext cx="6400800" cy="1600200"/>
          </a:xfr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 fontScale="85000" lnSpcReduction="10000"/>
          </a:bodyPr>
          <a:lstStyle/>
          <a:p>
            <a:r>
              <a:rPr lang="es-MX" sz="72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₡</a:t>
            </a:r>
            <a:r>
              <a:rPr lang="es-MX" sz="72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320.666.300</a:t>
            </a:r>
            <a:endParaRPr lang="es-CR" sz="72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457200" y="1742951"/>
            <a:ext cx="8229600" cy="1470025"/>
          </a:xfrm>
          <a:solidFill>
            <a:schemeClr val="accent5"/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es-MX" sz="6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VENTAS TOTALES</a:t>
            </a:r>
            <a:endParaRPr lang="es-CR" sz="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411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88152570"/>
              </p:ext>
            </p:extLst>
          </p:nvPr>
        </p:nvGraphicFramePr>
        <p:xfrm>
          <a:off x="236904" y="980728"/>
          <a:ext cx="8670192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Rectángulo"/>
          <p:cNvSpPr/>
          <p:nvPr/>
        </p:nvSpPr>
        <p:spPr>
          <a:xfrm>
            <a:off x="0" y="6488668"/>
            <a:ext cx="54965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 smtClean="0">
                <a:latin typeface="Arial Black" panose="020B0A04020102020204" pitchFamily="34" charset="0"/>
              </a:rPr>
              <a:t>Fuente: Estudio Económico a  Participantes y Expositores (as).</a:t>
            </a:r>
            <a:endParaRPr lang="es-MX" sz="1200" dirty="0">
              <a:latin typeface="Arial Black" panose="020B0A04020102020204" pitchFamily="34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8028384" y="2715194"/>
            <a:ext cx="813023" cy="288032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90%</a:t>
            </a:r>
            <a:endParaRPr lang="es-CR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321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category"/>
        </p:bldSub>
      </p:bldGraphic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6488668"/>
            <a:ext cx="55478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 smtClean="0">
                <a:latin typeface="Arial Black" panose="020B0A04020102020204" pitchFamily="34" charset="0"/>
              </a:rPr>
              <a:t>Fuente: Estudio Económico a Participantes y Expositores (as).</a:t>
            </a:r>
            <a:endParaRPr lang="es-MX" sz="1200" dirty="0">
              <a:latin typeface="Arial Black" panose="020B0A04020102020204" pitchFamily="34" charset="0"/>
            </a:endParaRPr>
          </a:p>
        </p:txBody>
      </p:sp>
      <p:graphicFrame>
        <p:nvGraphicFramePr>
          <p:cNvPr id="7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58469863"/>
              </p:ext>
            </p:extLst>
          </p:nvPr>
        </p:nvGraphicFramePr>
        <p:xfrm>
          <a:off x="127536" y="1340768"/>
          <a:ext cx="867019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7 Rectángulo redondeado"/>
          <p:cNvSpPr/>
          <p:nvPr/>
        </p:nvSpPr>
        <p:spPr>
          <a:xfrm>
            <a:off x="4427984" y="3789040"/>
            <a:ext cx="813023" cy="288032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93%</a:t>
            </a:r>
            <a:endParaRPr lang="es-CR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48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category"/>
        </p:bldSub>
      </p:bldGraphic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6488668"/>
            <a:ext cx="54965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 smtClean="0">
                <a:latin typeface="Arial Black" panose="020B0A04020102020204" pitchFamily="34" charset="0"/>
              </a:rPr>
              <a:t>Fuente: Estudio Económico  a  Participantes y Expositores (as).</a:t>
            </a:r>
            <a:endParaRPr lang="es-MX" sz="1200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59754313"/>
              </p:ext>
            </p:extLst>
          </p:nvPr>
        </p:nvGraphicFramePr>
        <p:xfrm>
          <a:off x="228600" y="1196751"/>
          <a:ext cx="8668956" cy="5112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Rectángulo redondeado"/>
          <p:cNvSpPr/>
          <p:nvPr/>
        </p:nvSpPr>
        <p:spPr>
          <a:xfrm>
            <a:off x="4355976" y="3861048"/>
            <a:ext cx="813023" cy="288032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66%</a:t>
            </a:r>
            <a:endParaRPr lang="es-CR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130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"/>
        </p:bldSub>
      </p:bldGraphic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7" y="188640"/>
            <a:ext cx="5832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92D050"/>
                </a:solidFill>
                <a:latin typeface="+mj-lt"/>
              </a:rPr>
              <a:t>Principales sugerencias extraídas </a:t>
            </a:r>
            <a:endParaRPr lang="en-US" sz="2800" b="1" dirty="0">
              <a:solidFill>
                <a:srgbClr val="92D05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908720"/>
            <a:ext cx="866387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Positivos</a:t>
            </a:r>
          </a:p>
          <a:p>
            <a:pPr algn="ctr"/>
            <a:endParaRPr lang="en-US" sz="8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66FF33"/>
              </a:buClr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Entrada fuera gratuita.</a:t>
            </a:r>
          </a:p>
          <a:p>
            <a:pPr marL="342900" indent="-342900">
              <a:buClr>
                <a:srgbClr val="66FF33"/>
              </a:buClr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Muy buena organización.</a:t>
            </a:r>
          </a:p>
          <a:p>
            <a:pPr marL="342900" indent="-342900">
              <a:buClr>
                <a:srgbClr val="66FF33"/>
              </a:buClr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Muy buena promoción y publicidad de la feria.</a:t>
            </a:r>
          </a:p>
          <a:p>
            <a:pPr marL="342900" indent="-342900">
              <a:buClr>
                <a:srgbClr val="66FF33"/>
              </a:buClr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Eventos culturales atrajeron a personas jóvenes.</a:t>
            </a:r>
          </a:p>
          <a:p>
            <a:pPr marL="342900" indent="-342900">
              <a:buClr>
                <a:srgbClr val="66FF33"/>
              </a:buClr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Expositores de la Casa del Cuño se mostraron agradecidos por dejarlos participar sin pagar por el espacio.</a:t>
            </a:r>
          </a:p>
          <a:p>
            <a:pPr marL="342900" indent="-342900">
              <a:buClr>
                <a:srgbClr val="66FF33"/>
              </a:buClr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Sobrepasaron las expectativas de ventas.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Negativos</a:t>
            </a:r>
          </a:p>
          <a:p>
            <a:pPr algn="ctr"/>
            <a:endParaRPr lang="en-US" sz="8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 2" panose="05020102010507070707" pitchFamily="18" charset="2"/>
              <a:buChar char="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Mal aseo de los baños y cantidad de baños.</a:t>
            </a:r>
          </a:p>
          <a:p>
            <a:pPr marL="342900" indent="-342900">
              <a:buClr>
                <a:srgbClr val="FF0000"/>
              </a:buClr>
              <a:buFont typeface="Wingdings 2" panose="05020102010507070707" pitchFamily="18" charset="2"/>
              <a:buChar char="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Falta  de cajeros automáticos y datáfonos.</a:t>
            </a:r>
          </a:p>
          <a:p>
            <a:pPr marL="342900" indent="-342900">
              <a:buClr>
                <a:srgbClr val="FF0000"/>
              </a:buClr>
              <a:buFont typeface="Wingdings 2" panose="05020102010507070707" pitchFamily="18" charset="2"/>
              <a:buChar char="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Falta de servicio de Internet.</a:t>
            </a:r>
          </a:p>
          <a:p>
            <a:pPr marL="342900" indent="-342900">
              <a:buClr>
                <a:srgbClr val="FF0000"/>
              </a:buClr>
              <a:buFont typeface="Wingdings 2" panose="05020102010507070707" pitchFamily="18" charset="2"/>
              <a:buChar char="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Mayor  área para comer y mayor variedad de comidas.</a:t>
            </a:r>
          </a:p>
          <a:p>
            <a:pPr marL="342900" indent="-342900">
              <a:buClr>
                <a:srgbClr val="FF0000"/>
              </a:buClr>
              <a:buFont typeface="Wingdings 2" panose="05020102010507070707" pitchFamily="18" charset="2"/>
              <a:buChar char="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Stands más grandes.</a:t>
            </a:r>
          </a:p>
          <a:p>
            <a:pPr marL="342900" indent="-342900">
              <a:buClr>
                <a:srgbClr val="FF0000"/>
              </a:buClr>
              <a:buFont typeface="Wingdings 2" panose="05020102010507070707" pitchFamily="18" charset="2"/>
              <a:buChar char="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Mejor iluminación y ventilación.</a:t>
            </a:r>
          </a:p>
          <a:p>
            <a:pPr marL="342900" indent="-342900">
              <a:buClr>
                <a:srgbClr val="FF0000"/>
              </a:buClr>
              <a:buFont typeface="Wingdings 2" panose="05020102010507070707" pitchFamily="18" charset="2"/>
              <a:buChar char="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Más seguridad.</a:t>
            </a:r>
          </a:p>
          <a:p>
            <a:pPr marL="342900" indent="-342900">
              <a:buClr>
                <a:srgbClr val="FF0000"/>
              </a:buClr>
              <a:buFont typeface="Wingdings 2" panose="05020102010507070707" pitchFamily="18" charset="2"/>
              <a:buChar char="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Sonido muy alto de los conciertos, no dejaba escuchar a los clientes.</a:t>
            </a:r>
          </a:p>
          <a:p>
            <a:pPr marL="342900" indent="-342900">
              <a:buClr>
                <a:srgbClr val="FF0000"/>
              </a:buClr>
              <a:buFont typeface="Wingdings 2" panose="05020102010507070707" pitchFamily="18" charset="2"/>
              <a:buChar char="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Falta de actividades para niños.</a:t>
            </a:r>
          </a:p>
        </p:txBody>
      </p:sp>
    </p:spTree>
    <p:extLst>
      <p:ext uri="{BB962C8B-B14F-4D97-AF65-F5344CB8AC3E}">
        <p14:creationId xmlns:p14="http://schemas.microsoft.com/office/powerpoint/2010/main" xmlns="" val="219645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11560" y="908720"/>
            <a:ext cx="828092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Cuadro 2. Clasificación gastos CIIU, Entrevista a Profundidad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6608385"/>
            <a:ext cx="60526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 smtClean="0">
                <a:latin typeface="Arial Black" panose="020B0A04020102020204" pitchFamily="34" charset="0"/>
              </a:rPr>
              <a:t>Fuente: Estudio Económico: Entrevistas a profundidad organizadores.</a:t>
            </a:r>
            <a:endParaRPr lang="es-MX" sz="1200" dirty="0">
              <a:latin typeface="Arial Black" panose="020B0A040201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52400" y="6320353"/>
            <a:ext cx="57007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 smtClean="0">
                <a:latin typeface="Arial Black" panose="020B0A04020102020204" pitchFamily="34" charset="0"/>
              </a:rPr>
              <a:t>* Incluye: Seguros, gastos varios, viáticos, portagafetes y otros.</a:t>
            </a:r>
            <a:endParaRPr lang="es-MX" sz="1200" dirty="0">
              <a:latin typeface="Arial Black" panose="020B0A04020102020204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64726177"/>
              </p:ext>
            </p:extLst>
          </p:nvPr>
        </p:nvGraphicFramePr>
        <p:xfrm>
          <a:off x="611560" y="1382874"/>
          <a:ext cx="8136904" cy="4926446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6268429"/>
                <a:gridCol w="1868475"/>
              </a:tblGrid>
              <a:tr h="208076"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u="none" strike="noStrike">
                          <a:effectLst/>
                        </a:rPr>
                        <a:t>Descripción </a:t>
                      </a:r>
                      <a:endParaRPr lang="es-C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8" marR="9458" marT="94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u="none" strike="noStrike">
                          <a:effectLst/>
                        </a:rPr>
                        <a:t> Monto </a:t>
                      </a:r>
                      <a:endParaRPr lang="es-C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8" marR="9458" marT="94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76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Otros servicios profesionales, científicos y técnicos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8" marR="9458" marT="94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400" u="none" strike="noStrike">
                          <a:effectLst/>
                        </a:rPr>
                        <a:t>₡32,310,000.00</a:t>
                      </a:r>
                      <a:endParaRPr lang="es-C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8" marR="9458" marT="9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618"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u="none" strike="noStrike">
                          <a:effectLst/>
                        </a:rPr>
                        <a:t>Otros servicios de alquiler</a:t>
                      </a:r>
                      <a:endParaRPr lang="es-C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8" marR="9458" marT="94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400" u="none" strike="noStrike">
                          <a:effectLst/>
                        </a:rPr>
                        <a:t>₡30,895,000.00</a:t>
                      </a:r>
                      <a:endParaRPr lang="es-C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8" marR="9458" marT="9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618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Servicios Especializados de la construcción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8" marR="9458" marT="94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400" u="none" strike="noStrike">
                          <a:effectLst/>
                        </a:rPr>
                        <a:t>₡9,650,000.00</a:t>
                      </a:r>
                      <a:endParaRPr lang="es-C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8" marR="9458" marT="9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618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Servicios de publicidad, provisión espacios de publicidad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8" marR="9458" marT="94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400" u="none" strike="noStrike">
                          <a:effectLst/>
                        </a:rPr>
                        <a:t>₡9,500,000.00</a:t>
                      </a:r>
                      <a:endParaRPr lang="es-C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8" marR="9458" marT="9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618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Servicios de la atención humana y de asistencia social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8" marR="9458" marT="94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400" u="none" strike="noStrike">
                          <a:effectLst/>
                        </a:rPr>
                        <a:t>₡9,347,520.00</a:t>
                      </a:r>
                      <a:endParaRPr lang="es-C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8" marR="9458" marT="9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268"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u="none" strike="noStrike">
                          <a:effectLst/>
                        </a:rPr>
                        <a:t>Servicios de agencias de viaje, operadores turísticos, servicios de reservas y actividades conexas</a:t>
                      </a:r>
                      <a:endParaRPr lang="es-C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8" marR="9458" marT="94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400" u="none" strike="noStrike">
                          <a:effectLst/>
                        </a:rPr>
                        <a:t>₡6,000,000.00</a:t>
                      </a:r>
                      <a:endParaRPr lang="es-C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8" marR="9458" marT="9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618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Servicios de seguridad e investigación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8" marR="9458" marT="94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400" u="none" strike="noStrike">
                          <a:effectLst/>
                        </a:rPr>
                        <a:t>₡5,000,000.00</a:t>
                      </a:r>
                      <a:endParaRPr lang="es-C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8" marR="9458" marT="9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618"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u="none" strike="noStrike">
                          <a:effectLst/>
                        </a:rPr>
                        <a:t>Servicios de alojamiento</a:t>
                      </a:r>
                      <a:endParaRPr lang="es-C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8" marR="9458" marT="94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400" u="none" strike="noStrike">
                          <a:effectLst/>
                        </a:rPr>
                        <a:t>₡2,786,000.00</a:t>
                      </a:r>
                      <a:endParaRPr lang="es-C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8" marR="9458" marT="9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618"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u="none" strike="noStrike">
                          <a:effectLst/>
                        </a:rPr>
                        <a:t>Otros (*)</a:t>
                      </a:r>
                      <a:endParaRPr lang="es-C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8" marR="9458" marT="94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400" u="none" strike="noStrike">
                          <a:effectLst/>
                        </a:rPr>
                        <a:t>₡1,600,000.00</a:t>
                      </a:r>
                      <a:endParaRPr lang="es-C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8" marR="9458" marT="9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618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Limpieza de edificios y cuidado del paisaje y mantenimiento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8" marR="9458" marT="94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400" u="none" strike="noStrike">
                          <a:effectLst/>
                        </a:rPr>
                        <a:t>₡1,300,000.00</a:t>
                      </a:r>
                      <a:endParaRPr lang="es-C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8" marR="9458" marT="9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618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Servicios de producción y representación para las artes escénicas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8" marR="9458" marT="94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400" u="none" strike="noStrike">
                          <a:effectLst/>
                        </a:rPr>
                        <a:t>₡700,000.00</a:t>
                      </a:r>
                      <a:endParaRPr lang="es-C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8" marR="9458" marT="9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618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Papel y productos de papel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8" marR="9458" marT="94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400" u="none" strike="noStrike">
                          <a:effectLst/>
                        </a:rPr>
                        <a:t>₡560,000.00</a:t>
                      </a:r>
                      <a:endParaRPr lang="es-C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8" marR="9458" marT="9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618"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u="none" strike="noStrike">
                          <a:effectLst/>
                        </a:rPr>
                        <a:t>Salarios</a:t>
                      </a:r>
                      <a:endParaRPr lang="es-C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8" marR="9458" marT="94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400" u="none" strike="noStrike">
                          <a:effectLst/>
                        </a:rPr>
                        <a:t>₡490,000.00</a:t>
                      </a:r>
                      <a:endParaRPr lang="es-C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8" marR="9458" marT="9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618"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u="none" strike="noStrike">
                          <a:effectLst/>
                        </a:rPr>
                        <a:t>Servicios de suministros de comidas y bebidas</a:t>
                      </a:r>
                      <a:endParaRPr lang="es-C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8" marR="9458" marT="94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400" u="none" strike="noStrike">
                          <a:effectLst/>
                        </a:rPr>
                        <a:t>₡450,000.00</a:t>
                      </a:r>
                      <a:endParaRPr lang="es-C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8" marR="9458" marT="9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618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Comidas, platos preparados y otros productos alimenticios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8" marR="9458" marT="94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400" u="none" strike="noStrike">
                          <a:effectLst/>
                        </a:rPr>
                        <a:t>₡410,000.00</a:t>
                      </a:r>
                      <a:endParaRPr lang="es-C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8" marR="9458" marT="9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618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Licencias, derechos de autor, patentes y franquicias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8" marR="9458" marT="94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400" u="none" strike="noStrike">
                          <a:effectLst/>
                        </a:rPr>
                        <a:t>₡400,000.00</a:t>
                      </a:r>
                      <a:endParaRPr lang="es-C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8" marR="9458" marT="9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618"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u="none" strike="noStrike">
                          <a:effectLst/>
                        </a:rPr>
                        <a:t>Transporte de carga</a:t>
                      </a:r>
                      <a:endParaRPr lang="es-C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8" marR="9458" marT="94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400" u="none" strike="noStrike">
                          <a:effectLst/>
                        </a:rPr>
                        <a:t>₡250,000.00</a:t>
                      </a:r>
                      <a:endParaRPr lang="es-C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8" marR="9458" marT="9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618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Servicios de alquiler de automotores, maquinaria y equipo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8" marR="9458" marT="94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400" u="none" strike="noStrike">
                          <a:effectLst/>
                        </a:rPr>
                        <a:t>₡230,000.00</a:t>
                      </a:r>
                      <a:endParaRPr lang="es-C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8" marR="9458" marT="9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618"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u="none" strike="noStrike">
                          <a:effectLst/>
                        </a:rPr>
                        <a:t>Prendas de vestir</a:t>
                      </a:r>
                      <a:endParaRPr lang="es-C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8" marR="9458" marT="94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400" u="none" strike="noStrike">
                          <a:effectLst/>
                        </a:rPr>
                        <a:t>₡55,000.00</a:t>
                      </a:r>
                      <a:endParaRPr lang="es-C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8" marR="9458" marT="9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618"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u="none" strike="noStrike">
                          <a:effectLst/>
                        </a:rPr>
                        <a:t>Servicios Telefonía fija</a:t>
                      </a:r>
                      <a:endParaRPr lang="es-C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8" marR="9458" marT="94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400" u="none" strike="noStrike">
                          <a:effectLst/>
                        </a:rPr>
                        <a:t>₡35,000.00</a:t>
                      </a:r>
                      <a:endParaRPr lang="es-C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8" marR="9458" marT="9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76"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u="none" strike="noStrike">
                          <a:effectLst/>
                        </a:rPr>
                        <a:t>TOTAL GASTOS ENTREVISTA A PROFUNDIDAD</a:t>
                      </a:r>
                      <a:endParaRPr lang="es-C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8" marR="9458" marT="94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400" u="none" strike="noStrike" dirty="0">
                          <a:effectLst/>
                        </a:rPr>
                        <a:t>₡111,968,520.00</a:t>
                      </a:r>
                      <a:endParaRPr lang="es-C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8" marR="9458" marT="9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0097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395536" y="1484784"/>
            <a:ext cx="8496944" cy="1470025"/>
          </a:xfrm>
          <a:solidFill>
            <a:schemeClr val="accent5"/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es-MX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5</a:t>
            </a:r>
            <a:r>
              <a:rPr lang="es-MX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CONCLUSIONES</a:t>
            </a:r>
            <a:endParaRPr lang="es-CR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050" name="Picture 2" descr="C:\Users\Olga\Documents\AIMEC 2013\ESTUDIOS APROBADOS 2013\FERIA DEL LIBRO 2013\FOTOS\8afa0441cef828ac282b7a4b1fb44a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56992"/>
            <a:ext cx="4386064" cy="32731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5612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79512" y="2492896"/>
            <a:ext cx="8784976" cy="1296144"/>
          </a:xfr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Autofit/>
          </a:bodyPr>
          <a:lstStyle/>
          <a:p>
            <a:pPr>
              <a:buClr>
                <a:schemeClr val="accent5"/>
              </a:buClr>
              <a:buSzPct val="100000"/>
            </a:pPr>
            <a:r>
              <a:rPr lang="es-MX" sz="32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Visitación a los salones: </a:t>
            </a:r>
          </a:p>
          <a:p>
            <a:pPr>
              <a:buClr>
                <a:schemeClr val="accent5"/>
              </a:buClr>
              <a:buSzPct val="100000"/>
            </a:pPr>
            <a:r>
              <a:rPr lang="es-MX" sz="40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97.231 visitas</a:t>
            </a:r>
            <a:endParaRPr lang="es-CR" sz="40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179512" y="1052736"/>
            <a:ext cx="8784976" cy="1296144"/>
          </a:xfrm>
          <a:solidFill>
            <a:schemeClr val="accent5"/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>
              <a:buClr>
                <a:srgbClr val="002060"/>
              </a:buClr>
            </a:pPr>
            <a:r>
              <a:rPr lang="es-MX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Visitación a la Feria del Libro: </a:t>
            </a:r>
            <a:br>
              <a:rPr lang="es-MX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s-MX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65.340 visitas </a:t>
            </a:r>
            <a:endParaRPr lang="es-CR" sz="3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3 Título"/>
          <p:cNvSpPr txBox="1">
            <a:spLocks/>
          </p:cNvSpPr>
          <p:nvPr/>
        </p:nvSpPr>
        <p:spPr>
          <a:xfrm>
            <a:off x="179512" y="3933056"/>
            <a:ext cx="8784976" cy="1296144"/>
          </a:xfrm>
          <a:prstGeom prst="rect">
            <a:avLst/>
          </a:prstGeom>
          <a:solidFill>
            <a:schemeClr val="accent5"/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bIns="91440" anchor="ctr" anchorCtr="0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buClr>
                <a:srgbClr val="002060"/>
              </a:buClr>
            </a:pPr>
            <a:r>
              <a:rPr lang="es-MX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Asistencia total: </a:t>
            </a:r>
          </a:p>
          <a:p>
            <a:pPr fontAlgn="auto">
              <a:spcAft>
                <a:spcPts val="0"/>
              </a:spcAft>
              <a:buClr>
                <a:srgbClr val="002060"/>
              </a:buClr>
            </a:pPr>
            <a:r>
              <a:rPr lang="es-MX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41.360 personas</a:t>
            </a:r>
          </a:p>
        </p:txBody>
      </p:sp>
      <p:sp>
        <p:nvSpPr>
          <p:cNvPr id="7" name="4 Subtítulo"/>
          <p:cNvSpPr txBox="1">
            <a:spLocks/>
          </p:cNvSpPr>
          <p:nvPr/>
        </p:nvSpPr>
        <p:spPr>
          <a:xfrm>
            <a:off x="179512" y="5373216"/>
            <a:ext cx="8784976" cy="129614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chemeClr val="accent5"/>
              </a:buClr>
              <a:buSzPct val="100000"/>
            </a:pPr>
            <a:r>
              <a:rPr lang="es-MX" sz="32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Ventas Totales: </a:t>
            </a:r>
          </a:p>
          <a:p>
            <a:pPr fontAlgn="auto">
              <a:spcAft>
                <a:spcPts val="0"/>
              </a:spcAft>
              <a:buClr>
                <a:schemeClr val="accent5"/>
              </a:buClr>
              <a:buSzPct val="100000"/>
            </a:pPr>
            <a:r>
              <a:rPr lang="es-MX" sz="40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₡</a:t>
            </a:r>
            <a:r>
              <a:rPr lang="es-MX" sz="40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320.666.300</a:t>
            </a:r>
            <a:endParaRPr lang="es-CR" sz="40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466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4" grpId="0" animBg="1"/>
      <p:bldP spid="6" grpId="0" animBg="1"/>
      <p:bldP spid="7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canarina.com/images/pregunt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4968" y="2132856"/>
            <a:ext cx="3183176" cy="309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3524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763688" y="116632"/>
            <a:ext cx="5904656" cy="839902"/>
          </a:xfrm>
        </p:spPr>
        <p:txBody>
          <a:bodyPr>
            <a:normAutofit/>
          </a:bodyPr>
          <a:lstStyle/>
          <a:p>
            <a:r>
              <a:rPr lang="es-MX" sz="3600" u="sng" dirty="0" smtClean="0">
                <a:solidFill>
                  <a:srgbClr val="92D050"/>
                </a:solidFill>
                <a:latin typeface="Arial Black" pitchFamily="34" charset="0"/>
              </a:rPr>
              <a:t>DEFINICIONES</a:t>
            </a:r>
            <a:endParaRPr lang="es-CR" sz="3600" u="sng" dirty="0">
              <a:solidFill>
                <a:srgbClr val="92D050"/>
              </a:solidFill>
              <a:latin typeface="Arial Black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2008" y="1196752"/>
            <a:ext cx="8964488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85750" indent="-285750"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VISITACIÓN GENERAL: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La cantidad de visitas que se realizaron a la Feria del Libro, es decir al perímetro de la Antigua Aduana, Museo de Arte y Diseño Contemporáneo y Espacio Cultural Carmen Naranjo.</a:t>
            </a:r>
          </a:p>
          <a:p>
            <a:pPr marL="285750" indent="-285750"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VISITACIÓN POR SALON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la cantidad de visitas a cada uno de los salones que existían en la Feria del Libro, es decir en Casa del Cuño, La Nave, Teatro de La Aduana, Museo de Arte y Diseño Contemporáneo, Sala de Ensayos de la CNT y Espacio Cultural Carmen Naranjo.</a:t>
            </a:r>
          </a:p>
          <a:p>
            <a:pPr marL="285750" indent="-285750"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ASISTENCIA: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La cantidad de personas que asistieron a la Feria del Libro.</a:t>
            </a:r>
            <a:endParaRPr lang="es-MX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es-MX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es-MX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189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 rot="21001125">
            <a:off x="1547664" y="2790056"/>
            <a:ext cx="5800740" cy="1143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bIns="91440" anchor="ctr" anchorCtr="0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CR" sz="7200" b="1" i="1" dirty="0" smtClean="0">
                <a:solidFill>
                  <a:srgbClr val="002060"/>
                </a:solidFill>
                <a:latin typeface="Arial Black" pitchFamily="34" charset="0"/>
              </a:rPr>
              <a:t>MUCHAS GRACIAS!!</a:t>
            </a:r>
            <a:endParaRPr lang="es-CR" sz="7200" b="1" i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524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395536" y="1484784"/>
            <a:ext cx="8496944" cy="1470025"/>
          </a:xfrm>
          <a:solidFill>
            <a:schemeClr val="accent5"/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es-MX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r>
              <a:rPr lang="es-MX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MEDICIÓN DE VISITACIÓN</a:t>
            </a:r>
            <a:endParaRPr lang="es-CR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3118565"/>
            <a:ext cx="4746104" cy="354178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xmlns="" val="211604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980728"/>
            <a:ext cx="914400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2763" indent="-457200">
              <a:spcBef>
                <a:spcPct val="20000"/>
              </a:spcBef>
              <a:buClr>
                <a:srgbClr val="002060"/>
              </a:buClr>
              <a:buSzPct val="100000"/>
              <a:buFont typeface="Wingdings" pitchFamily="2" charset="2"/>
              <a:buChar char="Ø"/>
              <a:defRPr/>
            </a:pPr>
            <a:r>
              <a:rPr lang="es-ES_tradnl" sz="2000" b="1" u="sng" dirty="0">
                <a:solidFill>
                  <a:schemeClr val="tx2"/>
                </a:solidFill>
              </a:rPr>
              <a:t>POBLACIÓN:</a:t>
            </a:r>
          </a:p>
          <a:p>
            <a:pPr marL="855663" lvl="1" indent="-342900" algn="just">
              <a:spcBef>
                <a:spcPct val="20000"/>
              </a:spcBef>
              <a:buClr>
                <a:srgbClr val="002060"/>
              </a:buClr>
              <a:buSzPct val="100000"/>
              <a:buFont typeface="Wingdings" pitchFamily="2" charset="2"/>
              <a:buChar char="§"/>
              <a:defRPr/>
            </a:pPr>
            <a:r>
              <a:rPr lang="es-ES_tradnl" dirty="0" smtClean="0">
                <a:solidFill>
                  <a:srgbClr val="000000"/>
                </a:solidFill>
              </a:rPr>
              <a:t>T</a:t>
            </a:r>
            <a:r>
              <a:rPr lang="es-MX" dirty="0" smtClean="0">
                <a:solidFill>
                  <a:srgbClr val="000000"/>
                </a:solidFill>
              </a:rPr>
              <a:t>odos(as</a:t>
            </a:r>
            <a:r>
              <a:rPr lang="es-MX" dirty="0">
                <a:solidFill>
                  <a:srgbClr val="000000"/>
                </a:solidFill>
              </a:rPr>
              <a:t>) los(as) visitantes de la FERIA INTERNACIONAL DEL LIBRO 2013, la cual se </a:t>
            </a:r>
            <a:r>
              <a:rPr lang="es-MX" dirty="0" smtClean="0">
                <a:solidFill>
                  <a:srgbClr val="000000"/>
                </a:solidFill>
              </a:rPr>
              <a:t>desarrollo los </a:t>
            </a:r>
            <a:r>
              <a:rPr lang="es-MX" dirty="0">
                <a:solidFill>
                  <a:srgbClr val="000000"/>
                </a:solidFill>
              </a:rPr>
              <a:t>días del viernes 23 de agosto al domingo 1 de setiembre del 2013; en </a:t>
            </a:r>
            <a:r>
              <a:rPr lang="es-MX" dirty="0" smtClean="0">
                <a:solidFill>
                  <a:srgbClr val="000000"/>
                </a:solidFill>
              </a:rPr>
              <a:t>La </a:t>
            </a:r>
            <a:r>
              <a:rPr lang="es-MX" dirty="0">
                <a:solidFill>
                  <a:srgbClr val="000000"/>
                </a:solidFill>
              </a:rPr>
              <a:t>Antigua Aduana: La Nave – Explanada – Casa del </a:t>
            </a:r>
            <a:r>
              <a:rPr lang="es-MX" dirty="0" smtClean="0">
                <a:solidFill>
                  <a:srgbClr val="000000"/>
                </a:solidFill>
              </a:rPr>
              <a:t>Cuño; Espacio Cultural </a:t>
            </a:r>
            <a:r>
              <a:rPr lang="es-MX" dirty="0">
                <a:solidFill>
                  <a:srgbClr val="000000"/>
                </a:solidFill>
              </a:rPr>
              <a:t>Carmen </a:t>
            </a:r>
            <a:r>
              <a:rPr lang="es-MX" dirty="0" smtClean="0">
                <a:solidFill>
                  <a:srgbClr val="000000"/>
                </a:solidFill>
              </a:rPr>
              <a:t>Naranjo; y Museo </a:t>
            </a:r>
            <a:r>
              <a:rPr lang="es-MX" dirty="0">
                <a:solidFill>
                  <a:srgbClr val="000000"/>
                </a:solidFill>
              </a:rPr>
              <a:t>de Arte </a:t>
            </a:r>
            <a:r>
              <a:rPr lang="es-MX" dirty="0" smtClean="0">
                <a:solidFill>
                  <a:srgbClr val="000000"/>
                </a:solidFill>
              </a:rPr>
              <a:t>y Diseño Contemporáneo</a:t>
            </a:r>
            <a:r>
              <a:rPr lang="es-MX" dirty="0">
                <a:solidFill>
                  <a:srgbClr val="000000"/>
                </a:solidFill>
              </a:rPr>
              <a:t>.</a:t>
            </a:r>
          </a:p>
          <a:p>
            <a:pPr marL="227013" indent="-171450" algn="just">
              <a:spcBef>
                <a:spcPct val="20000"/>
              </a:spcBef>
              <a:buClr>
                <a:srgbClr val="002060"/>
              </a:buClr>
              <a:buSzPct val="65000"/>
              <a:buFont typeface="Wingdings" pitchFamily="2" charset="2"/>
              <a:buChar char="Ø"/>
              <a:defRPr/>
            </a:pPr>
            <a:endParaRPr lang="es-ES_tradnl" sz="500" b="1" dirty="0">
              <a:solidFill>
                <a:srgbClr val="000000"/>
              </a:solidFill>
            </a:endParaRPr>
          </a:p>
          <a:p>
            <a:pPr marL="512763" indent="-457200">
              <a:spcBef>
                <a:spcPct val="20000"/>
              </a:spcBef>
              <a:buClr>
                <a:srgbClr val="002060"/>
              </a:buClr>
              <a:buSzPct val="100000"/>
              <a:buFont typeface="Wingdings" pitchFamily="2" charset="2"/>
              <a:buChar char="Ø"/>
              <a:defRPr/>
            </a:pPr>
            <a:r>
              <a:rPr lang="es-ES_tradnl" sz="2000" b="1" u="sng" dirty="0">
                <a:solidFill>
                  <a:schemeClr val="tx2"/>
                </a:solidFill>
              </a:rPr>
              <a:t>INSTRUMENTO DE RECOLECCIÓN:</a:t>
            </a:r>
          </a:p>
          <a:p>
            <a:pPr marL="55563">
              <a:spcBef>
                <a:spcPct val="20000"/>
              </a:spcBef>
              <a:buClr>
                <a:srgbClr val="002060"/>
              </a:buClr>
              <a:buSzPct val="100000"/>
              <a:defRPr/>
            </a:pPr>
            <a:r>
              <a:rPr lang="es-ES_tradnl" b="1" dirty="0">
                <a:solidFill>
                  <a:srgbClr val="000000"/>
                </a:solidFill>
              </a:rPr>
              <a:t>    </a:t>
            </a:r>
            <a:r>
              <a:rPr lang="es-ES_tradnl" dirty="0">
                <a:solidFill>
                  <a:srgbClr val="000000"/>
                </a:solidFill>
              </a:rPr>
              <a:t> </a:t>
            </a:r>
            <a:r>
              <a:rPr lang="es-ES_tradnl" dirty="0" smtClean="0">
                <a:solidFill>
                  <a:srgbClr val="000000"/>
                </a:solidFill>
              </a:rPr>
              <a:t>	Contadores </a:t>
            </a:r>
            <a:r>
              <a:rPr lang="es-ES_tradnl" dirty="0">
                <a:solidFill>
                  <a:srgbClr val="000000"/>
                </a:solidFill>
              </a:rPr>
              <a:t>manuales y </a:t>
            </a:r>
            <a:r>
              <a:rPr lang="es-ES_tradnl" dirty="0" smtClean="0">
                <a:solidFill>
                  <a:srgbClr val="000000"/>
                </a:solidFill>
              </a:rPr>
              <a:t>formulario</a:t>
            </a:r>
          </a:p>
          <a:p>
            <a:pPr marL="55563">
              <a:spcBef>
                <a:spcPct val="20000"/>
              </a:spcBef>
              <a:buClr>
                <a:srgbClr val="002060"/>
              </a:buClr>
              <a:buSzPct val="100000"/>
              <a:defRPr/>
            </a:pPr>
            <a:endParaRPr lang="es-ES_tradnl" sz="600" dirty="0">
              <a:solidFill>
                <a:srgbClr val="000000"/>
              </a:solidFill>
            </a:endParaRPr>
          </a:p>
          <a:p>
            <a:pPr marL="512763" indent="-457200">
              <a:spcBef>
                <a:spcPct val="20000"/>
              </a:spcBef>
              <a:buClr>
                <a:srgbClr val="002060"/>
              </a:buClr>
              <a:buSzPct val="100000"/>
              <a:buFont typeface="Wingdings" pitchFamily="2" charset="2"/>
              <a:buChar char="Ø"/>
              <a:defRPr/>
            </a:pPr>
            <a:r>
              <a:rPr lang="es-ES_tradnl" sz="2000" b="1" u="sng" dirty="0" smtClean="0">
                <a:solidFill>
                  <a:schemeClr val="tx2"/>
                </a:solidFill>
              </a:rPr>
              <a:t>PUERTAS</a:t>
            </a:r>
            <a:r>
              <a:rPr lang="es-ES_tradnl" sz="2000" b="1" dirty="0">
                <a:solidFill>
                  <a:schemeClr val="tx2"/>
                </a:solidFill>
              </a:rPr>
              <a:t>: </a:t>
            </a:r>
            <a:r>
              <a:rPr lang="es-ES_tradnl" sz="2000" b="1" dirty="0" smtClean="0">
                <a:solidFill>
                  <a:schemeClr val="tx2"/>
                </a:solidFill>
              </a:rPr>
              <a:t> </a:t>
            </a:r>
          </a:p>
          <a:p>
            <a:pPr marL="55563">
              <a:spcBef>
                <a:spcPct val="20000"/>
              </a:spcBef>
              <a:buClr>
                <a:srgbClr val="002060"/>
              </a:buClr>
              <a:buSzPct val="100000"/>
              <a:defRPr/>
            </a:pPr>
            <a:endParaRPr lang="es-ES" sz="800" b="1" dirty="0" smtClean="0"/>
          </a:p>
          <a:p>
            <a:pPr marL="55563" algn="ctr">
              <a:spcBef>
                <a:spcPct val="20000"/>
              </a:spcBef>
              <a:buClr>
                <a:srgbClr val="002060"/>
              </a:buClr>
              <a:buSzPct val="100000"/>
              <a:defRPr/>
            </a:pPr>
            <a:r>
              <a:rPr lang="es-ES" sz="2000" b="1" dirty="0" smtClean="0"/>
              <a:t>CUADRO </a:t>
            </a:r>
            <a:r>
              <a:rPr lang="es-ES" sz="2000" b="1" dirty="0"/>
              <a:t>A. DISTRIBUCIÓN DE PUERTAS POR LUGAR.</a:t>
            </a:r>
            <a:endParaRPr lang="es-CR" sz="2000" dirty="0"/>
          </a:p>
          <a:p>
            <a:pPr marL="512763" indent="-457200">
              <a:spcBef>
                <a:spcPct val="20000"/>
              </a:spcBef>
              <a:buClr>
                <a:srgbClr val="002060"/>
              </a:buClr>
              <a:buSzPct val="100000"/>
              <a:buFont typeface="Wingdings" pitchFamily="2" charset="2"/>
              <a:buChar char="Ø"/>
              <a:defRPr/>
            </a:pPr>
            <a:endParaRPr lang="es-ES_tradnl" sz="2000" b="1" dirty="0" smtClean="0">
              <a:solidFill>
                <a:schemeClr val="tx2"/>
              </a:solidFill>
            </a:endParaRPr>
          </a:p>
          <a:p>
            <a:pPr marL="512763" indent="-457200">
              <a:spcBef>
                <a:spcPct val="20000"/>
              </a:spcBef>
              <a:buClr>
                <a:srgbClr val="002060"/>
              </a:buClr>
              <a:buSzPct val="100000"/>
              <a:buFont typeface="Wingdings" pitchFamily="2" charset="2"/>
              <a:buChar char="Ø"/>
              <a:defRPr/>
            </a:pPr>
            <a:endParaRPr lang="es-ES_tradnl" sz="2000" b="1" dirty="0">
              <a:solidFill>
                <a:schemeClr val="tx2"/>
              </a:solidFill>
            </a:endParaRPr>
          </a:p>
          <a:p>
            <a:pPr marL="512763" indent="-457200">
              <a:spcBef>
                <a:spcPct val="20000"/>
              </a:spcBef>
              <a:buClr>
                <a:srgbClr val="002060"/>
              </a:buClr>
              <a:buSzPct val="100000"/>
              <a:buFont typeface="Wingdings" pitchFamily="2" charset="2"/>
              <a:buChar char="Ø"/>
              <a:defRPr/>
            </a:pPr>
            <a:endParaRPr lang="es-ES_tradnl" sz="2000" b="1" dirty="0" smtClean="0">
              <a:solidFill>
                <a:schemeClr val="tx2"/>
              </a:solidFill>
            </a:endParaRPr>
          </a:p>
          <a:p>
            <a:pPr lvl="1"/>
            <a:r>
              <a:rPr lang="es-ES_tradnl" sz="2000" dirty="0">
                <a:solidFill>
                  <a:schemeClr val="tx2"/>
                </a:solidFill>
              </a:rPr>
              <a:t>	</a:t>
            </a:r>
            <a:endParaRPr lang="es-CR" sz="800" dirty="0" smtClean="0"/>
          </a:p>
          <a:p>
            <a:pPr marL="512763" indent="-457200">
              <a:spcBef>
                <a:spcPct val="20000"/>
              </a:spcBef>
              <a:buClr>
                <a:srgbClr val="002060"/>
              </a:buClr>
              <a:buSzPct val="100000"/>
              <a:buFont typeface="Wingdings" pitchFamily="2" charset="2"/>
              <a:buChar char="Ø"/>
              <a:defRPr/>
            </a:pPr>
            <a:endParaRPr lang="es-ES_tradnl" sz="2000" b="1" u="sng" dirty="0" smtClean="0">
              <a:solidFill>
                <a:schemeClr val="tx2"/>
              </a:solidFill>
            </a:endParaRPr>
          </a:p>
          <a:p>
            <a:pPr marL="512763" indent="-457200">
              <a:spcBef>
                <a:spcPct val="20000"/>
              </a:spcBef>
              <a:buClr>
                <a:srgbClr val="002060"/>
              </a:buClr>
              <a:buSzPct val="100000"/>
              <a:buFont typeface="Wingdings" pitchFamily="2" charset="2"/>
              <a:buChar char="Ø"/>
              <a:defRPr/>
            </a:pPr>
            <a:endParaRPr lang="es-ES_tradnl" sz="2000" b="1" u="sng" dirty="0">
              <a:solidFill>
                <a:schemeClr val="tx2"/>
              </a:solidFill>
            </a:endParaRPr>
          </a:p>
        </p:txBody>
      </p:sp>
      <p:sp>
        <p:nvSpPr>
          <p:cNvPr id="7" name="4 Subtítulo"/>
          <p:cNvSpPr>
            <a:spLocks noGrp="1"/>
          </p:cNvSpPr>
          <p:nvPr>
            <p:ph type="subTitle" idx="1"/>
          </p:nvPr>
        </p:nvSpPr>
        <p:spPr>
          <a:xfrm>
            <a:off x="1763688" y="140826"/>
            <a:ext cx="5832648" cy="839902"/>
          </a:xfrm>
        </p:spPr>
        <p:txBody>
          <a:bodyPr>
            <a:normAutofit/>
          </a:bodyPr>
          <a:lstStyle/>
          <a:p>
            <a:r>
              <a:rPr lang="es-MX" sz="3600" u="sng" dirty="0" smtClean="0">
                <a:solidFill>
                  <a:srgbClr val="92D050"/>
                </a:solidFill>
                <a:latin typeface="Arial Black" pitchFamily="34" charset="0"/>
              </a:rPr>
              <a:t>2.1. METODOLOGÍA</a:t>
            </a:r>
            <a:endParaRPr lang="es-CR" sz="3600" u="sng" dirty="0">
              <a:solidFill>
                <a:srgbClr val="92D050"/>
              </a:solidFill>
              <a:latin typeface="Arial Black" pitchFamily="34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1247140"/>
              </p:ext>
            </p:extLst>
          </p:nvPr>
        </p:nvGraphicFramePr>
        <p:xfrm>
          <a:off x="467544" y="4365104"/>
          <a:ext cx="8280920" cy="2312792"/>
        </p:xfrm>
        <a:graphic>
          <a:graphicData uri="http://schemas.openxmlformats.org/drawingml/2006/table">
            <a:tbl>
              <a:tblPr firstRow="1" la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040560"/>
                <a:gridCol w="3240360"/>
              </a:tblGrid>
              <a:tr h="3953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S" sz="2400" dirty="0">
                          <a:effectLst/>
                        </a:rPr>
                        <a:t>LUGAR</a:t>
                      </a:r>
                      <a:endParaRPr lang="es-C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S" sz="2400" dirty="0">
                          <a:effectLst/>
                        </a:rPr>
                        <a:t>CANTIDAD DE PUERTAS</a:t>
                      </a:r>
                      <a:endParaRPr lang="es-C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953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S" sz="2400" dirty="0">
                          <a:effectLst/>
                        </a:rPr>
                        <a:t>Antigua Aduana</a:t>
                      </a:r>
                      <a:endParaRPr lang="es-C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S" sz="2400" dirty="0" smtClean="0">
                          <a:effectLst/>
                        </a:rPr>
                        <a:t>12</a:t>
                      </a:r>
                      <a:endParaRPr lang="es-C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953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S" sz="2400" dirty="0" smtClean="0">
                          <a:effectLst/>
                        </a:rPr>
                        <a:t>Espacio Cultural Carmen </a:t>
                      </a:r>
                      <a:r>
                        <a:rPr lang="es-ES" sz="2400" dirty="0">
                          <a:effectLst/>
                        </a:rPr>
                        <a:t>Naranjo</a:t>
                      </a:r>
                      <a:endParaRPr lang="es-C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S" sz="2400" dirty="0">
                          <a:effectLst/>
                        </a:rPr>
                        <a:t>1</a:t>
                      </a:r>
                      <a:endParaRPr lang="es-C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953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S" sz="2400" dirty="0">
                          <a:effectLst/>
                        </a:rPr>
                        <a:t>Museo de Arte </a:t>
                      </a:r>
                      <a:r>
                        <a:rPr lang="es-ES" sz="2400" dirty="0" smtClean="0">
                          <a:effectLst/>
                        </a:rPr>
                        <a:t>y Diseño Contemporáneo</a:t>
                      </a:r>
                      <a:endParaRPr lang="es-C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S" sz="2400" dirty="0">
                          <a:effectLst/>
                        </a:rPr>
                        <a:t>1</a:t>
                      </a:r>
                      <a:endParaRPr lang="es-C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953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S" sz="2400" dirty="0">
                          <a:effectLst/>
                        </a:rPr>
                        <a:t>TOTAL </a:t>
                      </a:r>
                      <a:endParaRPr lang="es-C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S" sz="2400" dirty="0" smtClean="0">
                          <a:effectLst/>
                        </a:rPr>
                        <a:t>14</a:t>
                      </a:r>
                      <a:endParaRPr lang="es-C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0125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295400" y="3989040"/>
            <a:ext cx="6400800" cy="1600200"/>
          </a:xfr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/>
          </a:bodyPr>
          <a:lstStyle/>
          <a:p>
            <a:r>
              <a:rPr lang="es-MX" sz="72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65.340</a:t>
            </a:r>
            <a:endParaRPr lang="es-CR" sz="72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457200" y="1742951"/>
            <a:ext cx="8229600" cy="1470025"/>
          </a:xfrm>
          <a:solidFill>
            <a:schemeClr val="accent5"/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es-MX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VISITACIÓN GENERAL</a:t>
            </a:r>
            <a:endParaRPr lang="es-CR" sz="4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403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Subtítulo"/>
          <p:cNvSpPr txBox="1">
            <a:spLocks/>
          </p:cNvSpPr>
          <p:nvPr/>
        </p:nvSpPr>
        <p:spPr>
          <a:xfrm>
            <a:off x="1555576" y="116632"/>
            <a:ext cx="6400800" cy="8399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s-MX" sz="3600" u="sng" dirty="0" smtClean="0">
                <a:solidFill>
                  <a:srgbClr val="92D050"/>
                </a:solidFill>
                <a:latin typeface="Arial Black" pitchFamily="34" charset="0"/>
              </a:rPr>
              <a:t>VISITACIÓN GENERAL</a:t>
            </a:r>
            <a:endParaRPr lang="es-CR" sz="3600" u="sng" dirty="0">
              <a:solidFill>
                <a:srgbClr val="92D050"/>
              </a:solidFill>
              <a:latin typeface="Arial Black" pitchFamily="34" charset="0"/>
            </a:endParaRPr>
          </a:p>
        </p:txBody>
      </p:sp>
      <p:graphicFrame>
        <p:nvGraphicFramePr>
          <p:cNvPr id="8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09970839"/>
              </p:ext>
            </p:extLst>
          </p:nvPr>
        </p:nvGraphicFramePr>
        <p:xfrm>
          <a:off x="251520" y="1844824"/>
          <a:ext cx="856895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9 Rectángulo"/>
          <p:cNvSpPr/>
          <p:nvPr/>
        </p:nvSpPr>
        <p:spPr>
          <a:xfrm>
            <a:off x="611560" y="1124744"/>
            <a:ext cx="808497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s-MX" dirty="0" smtClean="0">
                <a:latin typeface="Arial Black" panose="020B0A04020102020204" pitchFamily="34" charset="0"/>
              </a:rPr>
              <a:t>Gráfico 1. Distribución </a:t>
            </a:r>
            <a:r>
              <a:rPr lang="es-MX" dirty="0">
                <a:latin typeface="Arial Black" panose="020B0A04020102020204" pitchFamily="34" charset="0"/>
              </a:rPr>
              <a:t>de visitas a la </a:t>
            </a:r>
            <a:r>
              <a:rPr lang="es-MX" dirty="0" smtClean="0">
                <a:latin typeface="Arial Black" panose="020B0A04020102020204" pitchFamily="34" charset="0"/>
              </a:rPr>
              <a:t>Feria del Libro </a:t>
            </a:r>
            <a:r>
              <a:rPr lang="es-MX" dirty="0">
                <a:latin typeface="Arial Black" panose="020B0A04020102020204" pitchFamily="34" charset="0"/>
              </a:rPr>
              <a:t>por fecha</a:t>
            </a:r>
            <a:r>
              <a:rPr lang="es-MX" dirty="0" smtClean="0"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0" y="6488668"/>
            <a:ext cx="39055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 smtClean="0">
                <a:latin typeface="Arial Black" panose="020B0A04020102020204" pitchFamily="34" charset="0"/>
              </a:rPr>
              <a:t>Fuente: Cuadros Feria del Libro 2013. V X D.</a:t>
            </a:r>
            <a:endParaRPr lang="es-MX" sz="1200" dirty="0">
              <a:latin typeface="Arial Black" panose="020B0A04020102020204" pitchFamily="34" charset="0"/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2699792" y="1772816"/>
            <a:ext cx="864096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sp>
        <p:nvSpPr>
          <p:cNvPr id="2" name="1 Rectángulo redondeado"/>
          <p:cNvSpPr/>
          <p:nvPr/>
        </p:nvSpPr>
        <p:spPr>
          <a:xfrm>
            <a:off x="3635896" y="1628800"/>
            <a:ext cx="792088" cy="288032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17%</a:t>
            </a:r>
            <a:endParaRPr lang="es-C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234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Chart bld="category"/>
        </p:bldSub>
      </p:bldGraphic>
      <p:bldP spid="12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45475927"/>
              </p:ext>
            </p:extLst>
          </p:nvPr>
        </p:nvGraphicFramePr>
        <p:xfrm>
          <a:off x="107504" y="2057400"/>
          <a:ext cx="8568952" cy="4107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4 Subtítulo"/>
          <p:cNvSpPr txBox="1">
            <a:spLocks/>
          </p:cNvSpPr>
          <p:nvPr/>
        </p:nvSpPr>
        <p:spPr>
          <a:xfrm>
            <a:off x="1555576" y="116632"/>
            <a:ext cx="6400800" cy="8399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s-MX" sz="3600" u="sng" dirty="0" smtClean="0">
                <a:solidFill>
                  <a:srgbClr val="92D050"/>
                </a:solidFill>
                <a:latin typeface="Arial Black" pitchFamily="34" charset="0"/>
              </a:rPr>
              <a:t>VISITACIÓN GENERAL</a:t>
            </a:r>
            <a:endParaRPr lang="es-CR" sz="3600" u="sng" dirty="0">
              <a:solidFill>
                <a:srgbClr val="92D050"/>
              </a:solidFill>
              <a:latin typeface="Arial Black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061025" y="1259468"/>
            <a:ext cx="690028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s-MX" dirty="0" smtClean="0">
                <a:latin typeface="Arial Black" panose="020B0A04020102020204" pitchFamily="34" charset="0"/>
              </a:rPr>
              <a:t>Gráfico 2. Distribución </a:t>
            </a:r>
            <a:r>
              <a:rPr lang="es-MX" dirty="0">
                <a:latin typeface="Arial Black" panose="020B0A04020102020204" pitchFamily="34" charset="0"/>
              </a:rPr>
              <a:t>de visitas a la </a:t>
            </a:r>
            <a:r>
              <a:rPr lang="es-MX" dirty="0" smtClean="0">
                <a:latin typeface="Arial Black" panose="020B0A04020102020204" pitchFamily="34" charset="0"/>
              </a:rPr>
              <a:t>Feria del Libro</a:t>
            </a:r>
          </a:p>
          <a:p>
            <a:pPr algn="ctr"/>
            <a:r>
              <a:rPr lang="es-MX" dirty="0" smtClean="0">
                <a:latin typeface="Arial Black" panose="020B0A04020102020204" pitchFamily="34" charset="0"/>
              </a:rPr>
              <a:t> </a:t>
            </a:r>
            <a:r>
              <a:rPr lang="es-MX" dirty="0">
                <a:latin typeface="Arial Black" panose="020B0A04020102020204" pitchFamily="34" charset="0"/>
              </a:rPr>
              <a:t>por </a:t>
            </a:r>
            <a:r>
              <a:rPr lang="es-MX" dirty="0" smtClean="0">
                <a:latin typeface="Arial Black" panose="020B0A04020102020204" pitchFamily="34" charset="0"/>
              </a:rPr>
              <a:t>tipo de persona.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0" y="6488668"/>
            <a:ext cx="41267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 smtClean="0">
                <a:latin typeface="Arial Black" panose="020B0A04020102020204" pitchFamily="34" charset="0"/>
              </a:rPr>
              <a:t>Fuente: Cuadros Feria del Libro 2013. V X TP.</a:t>
            </a:r>
            <a:endParaRPr lang="es-MX" sz="1200" dirty="0">
              <a:latin typeface="Arial Black" panose="020B0A04020102020204" pitchFamily="34" charset="0"/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7380312" y="3284984"/>
            <a:ext cx="1031580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sp>
        <p:nvSpPr>
          <p:cNvPr id="8" name="7 Rectángulo redondeado"/>
          <p:cNvSpPr/>
          <p:nvPr/>
        </p:nvSpPr>
        <p:spPr>
          <a:xfrm>
            <a:off x="7884368" y="2852936"/>
            <a:ext cx="774099" cy="288032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47%</a:t>
            </a:r>
            <a:endParaRPr lang="es-CR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789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category"/>
        </p:bldSub>
      </p:bldGraphic>
      <p:bldP spid="12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dad">
  <a:themeElements>
    <a:clrScheme name="Personalizado 1">
      <a:dk1>
        <a:sysClr val="windowText" lastClr="000000"/>
      </a:dk1>
      <a:lt1>
        <a:sysClr val="window" lastClr="FFFFFF"/>
      </a:lt1>
      <a:dk2>
        <a:srgbClr val="002060"/>
      </a:dk2>
      <a:lt2>
        <a:srgbClr val="E4E9EF"/>
      </a:lt2>
      <a:accent1>
        <a:srgbClr val="002060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quidad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2991</TotalTime>
  <Words>1867</Words>
  <Application>Microsoft Office PowerPoint</Application>
  <PresentationFormat>Presentación en pantalla (4:3)</PresentationFormat>
  <Paragraphs>305</Paragraphs>
  <Slides>40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1" baseType="lpstr">
      <vt:lpstr>Equidad</vt:lpstr>
      <vt:lpstr>Estudio de medición de la Feria Internacional del Libro, en el marco de las mediciones de eventos culturales masivos generadas dentro del proyecto de  Cuenta Satélite de Cultura.</vt:lpstr>
      <vt:lpstr>Diapositiva 2</vt:lpstr>
      <vt:lpstr>Diapositiva 3</vt:lpstr>
      <vt:lpstr>Diapositiva 4</vt:lpstr>
      <vt:lpstr>2. MEDICIÓN DE VISITACIÓN</vt:lpstr>
      <vt:lpstr>Diapositiva 6</vt:lpstr>
      <vt:lpstr>VISITACIÓN GENERAL</vt:lpstr>
      <vt:lpstr>Diapositiva 8</vt:lpstr>
      <vt:lpstr>Diapositiva 9</vt:lpstr>
      <vt:lpstr>Diapositiva 10</vt:lpstr>
      <vt:lpstr>VISITACIÓN POR SALÓN</vt:lpstr>
      <vt:lpstr>Diapositiva 12</vt:lpstr>
      <vt:lpstr>Diapositiva 13</vt:lpstr>
      <vt:lpstr>3. ENCUESTA DE OPINIÓN AL PÚBLICO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4. ESTUDIO ECONÓMICO</vt:lpstr>
      <vt:lpstr>Diapositiva 30</vt:lpstr>
      <vt:lpstr>VENTAS TOTALES</vt:lpstr>
      <vt:lpstr>Diapositiva 32</vt:lpstr>
      <vt:lpstr>Diapositiva 33</vt:lpstr>
      <vt:lpstr>Diapositiva 34</vt:lpstr>
      <vt:lpstr>Diapositiva 35</vt:lpstr>
      <vt:lpstr>Diapositiva 36</vt:lpstr>
      <vt:lpstr>5. CONCLUSIONES</vt:lpstr>
      <vt:lpstr>Visitación a la Feria del Libro:  65.340 visitas </vt:lpstr>
      <vt:lpstr>Diapositiva 39</vt:lpstr>
      <vt:lpstr>Diapositiva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Syphon</dc:title>
  <dc:creator>www.powerpointstyles.com</dc:creator>
  <cp:lastModifiedBy>*</cp:lastModifiedBy>
  <cp:revision>281</cp:revision>
  <dcterms:created xsi:type="dcterms:W3CDTF">2009-03-23T15:23:24Z</dcterms:created>
  <dcterms:modified xsi:type="dcterms:W3CDTF">2014-02-07T16:41:59Z</dcterms:modified>
</cp:coreProperties>
</file>